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s/slide2.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11.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2.xml" ContentType="application/vnd.openxmlformats-officedocument.presentationml.slide+xml"/>
  <Override PartName="/ppt/slideMasters/slideMaster1.xml" ContentType="application/vnd.openxmlformats-officedocument.presentationml.slideMaster+xml"/>
  <Override PartName="/ppt/slideLayouts/slideLayout15.xml" ContentType="application/vnd.openxmlformats-officedocument.presentationml.slideLayout+xml"/>
  <Override PartName="/ppt/notesSlides/notesSlide4.xml" ContentType="application/vnd.openxmlformats-officedocument.presentationml.notesSlide+xml"/>
  <Override PartName="/ppt/slideLayouts/slideLayout11.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6" autoAdjust="0"/>
    <p:restoredTop sz="82330" autoAdjust="0"/>
  </p:normalViewPr>
  <p:slideViewPr>
    <p:cSldViewPr snapToGrid="0">
      <p:cViewPr varScale="1">
        <p:scale>
          <a:sx n="75" d="100"/>
          <a:sy n="75" d="100"/>
        </p:scale>
        <p:origin x="103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226FB1-02FA-48E4-B981-B6F95475CA1B}" type="datetimeFigureOut">
              <a:rPr lang="fr-FR" smtClean="0"/>
              <a:t>07/12/2021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D28CD-79E7-4DAD-90FD-B9C496339311}" type="slidenum">
              <a:rPr lang="fr-FR" smtClean="0"/>
              <a:t>‹#›</a:t>
            </a:fld>
            <a:endParaRPr lang="fr-FR"/>
          </a:p>
        </p:txBody>
      </p:sp>
    </p:spTree>
    <p:extLst>
      <p:ext uri="{BB962C8B-B14F-4D97-AF65-F5344CB8AC3E}">
        <p14:creationId xmlns:p14="http://schemas.microsoft.com/office/powerpoint/2010/main" val="3002983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If someone suggests that the project should include a video tutorial, you can see if that was included in the requirements. If this is a new feature, you might allow that change if it would be useful and wouldn’t mess up the rest of the schedule. </a:t>
            </a:r>
            <a:r>
              <a:rPr lang="en-US" sz="1200" b="0" i="0" u="none" strike="noStrike" kern="1200" baseline="0" smtClean="0">
                <a:solidFill>
                  <a:schemeClr val="tx1"/>
                </a:solidFill>
                <a:latin typeface="+mn-lt"/>
                <a:ea typeface="+mn-ea"/>
                <a:cs typeface="+mn-cs"/>
              </a:rPr>
              <a:t>If that request </a:t>
            </a:r>
            <a:r>
              <a:rPr lang="en-US" sz="1200" b="0" i="0" u="none" strike="noStrike" kern="1200" baseline="0" dirty="0" smtClean="0">
                <a:solidFill>
                  <a:schemeClr val="tx1"/>
                </a:solidFill>
                <a:latin typeface="+mn-lt"/>
                <a:ea typeface="+mn-ea"/>
                <a:cs typeface="+mn-cs"/>
              </a:rPr>
              <a:t>doesn’t make sense, either because it wouldn’t add value to the project or you can’t </a:t>
            </a:r>
            <a:r>
              <a:rPr lang="en-US" sz="1200" b="0" i="0" u="none" strike="noStrike" kern="1200" baseline="0" smtClean="0">
                <a:solidFill>
                  <a:schemeClr val="tx1"/>
                </a:solidFill>
                <a:latin typeface="+mn-lt"/>
                <a:ea typeface="+mn-ea"/>
                <a:cs typeface="+mn-cs"/>
              </a:rPr>
              <a:t>do it with </a:t>
            </a:r>
            <a:r>
              <a:rPr lang="en-US" sz="1200" b="0" i="0" u="none" strike="noStrike" kern="1200" baseline="0" dirty="0" smtClean="0">
                <a:solidFill>
                  <a:schemeClr val="tx1"/>
                </a:solidFill>
                <a:latin typeface="+mn-lt"/>
                <a:ea typeface="+mn-ea"/>
                <a:cs typeface="+mn-cs"/>
              </a:rPr>
              <a:t>the time you have, then you may need to defer it for a later release.</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6</a:t>
            </a:fld>
            <a:endParaRPr lang="fr-FR"/>
          </a:p>
        </p:txBody>
      </p:sp>
    </p:spTree>
    <p:extLst>
      <p:ext uri="{BB962C8B-B14F-4D97-AF65-F5344CB8AC3E}">
        <p14:creationId xmlns:p14="http://schemas.microsoft.com/office/powerpoint/2010/main" val="2261962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contrast, a company wouldn’t ask an architectural firm to move a new  convention center across the street at the last minute; a city transportation authority wouldn’t ask the builder to add an extra lane to a freeway bridge right after it opens; and no one would try to insert an atrium level at the bottom of a </a:t>
            </a:r>
            <a:r>
              <a:rPr lang="fr-FR" sz="1200" b="0" i="0" u="none" strike="noStrike" kern="1200" baseline="0" dirty="0" err="1" smtClean="0">
                <a:solidFill>
                  <a:schemeClr val="tx1"/>
                </a:solidFill>
                <a:latin typeface="+mn-lt"/>
                <a:ea typeface="+mn-ea"/>
                <a:cs typeface="+mn-cs"/>
              </a:rPr>
              <a:t>newly</a:t>
            </a:r>
            <a:r>
              <a:rPr lang="fr-FR" sz="1200" b="0" i="0" u="none" strike="noStrike" kern="1200" baseline="0" dirty="0" smtClean="0">
                <a:solidFill>
                  <a:schemeClr val="tx1"/>
                </a:solidFill>
                <a:latin typeface="+mn-lt"/>
                <a:ea typeface="+mn-ea"/>
                <a:cs typeface="+mn-cs"/>
              </a:rPr>
              <a:t> </a:t>
            </a:r>
            <a:r>
              <a:rPr lang="fr-FR" sz="1200" b="0" i="0" u="none" strike="noStrike" kern="1200" baseline="0" dirty="0" err="1" smtClean="0">
                <a:solidFill>
                  <a:schemeClr val="tx1"/>
                </a:solidFill>
                <a:latin typeface="+mn-lt"/>
                <a:ea typeface="+mn-ea"/>
                <a:cs typeface="+mn-cs"/>
              </a:rPr>
              <a:t>completed</a:t>
            </a:r>
            <a:r>
              <a:rPr lang="fr-FR" sz="1200" b="0" i="0" u="none" strike="noStrike" kern="1200" baseline="0" dirty="0" smtClean="0">
                <a:solidFill>
                  <a:schemeClr val="tx1"/>
                </a:solidFill>
                <a:latin typeface="+mn-lt"/>
                <a:ea typeface="+mn-ea"/>
                <a:cs typeface="+mn-cs"/>
              </a:rPr>
              <a:t> 90‐story building.</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7</a:t>
            </a:fld>
            <a:endParaRPr lang="fr-FR"/>
          </a:p>
        </p:txBody>
      </p:sp>
    </p:spTree>
    <p:extLst>
      <p:ext uri="{BB962C8B-B14F-4D97-AF65-F5344CB8AC3E}">
        <p14:creationId xmlns:p14="http://schemas.microsoft.com/office/powerpoint/2010/main" val="2645368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For example, the ostrich racing application’s database piece would include an initial design for the database. It should sketch out the tables that will hold the race, ostrich, and jockey information. At this point you will also discover interactions between the different pieces of the project that may require changes here and there. The ostrich project’s external interfaces might require a new table to</a:t>
            </a:r>
          </a:p>
          <a:p>
            <a:r>
              <a:rPr lang="en-US" sz="1200" b="0" i="0" u="none" strike="noStrike" kern="1200" baseline="0" dirty="0" smtClean="0">
                <a:solidFill>
                  <a:schemeClr val="tx1"/>
                </a:solidFill>
                <a:latin typeface="+mn-lt"/>
                <a:ea typeface="+mn-ea"/>
                <a:cs typeface="+mn-cs"/>
              </a:rPr>
              <a:t>hold e‐mail, text messaging, and other information for fans.</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10</a:t>
            </a:fld>
            <a:endParaRPr lang="fr-FR"/>
          </a:p>
        </p:txBody>
      </p:sp>
    </p:spTree>
    <p:extLst>
      <p:ext uri="{BB962C8B-B14F-4D97-AF65-F5344CB8AC3E}">
        <p14:creationId xmlns:p14="http://schemas.microsoft.com/office/powerpoint/2010/main" val="2561006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Any time a test fails, the programmers dive back into the code to fi </a:t>
            </a:r>
            <a:r>
              <a:rPr lang="en-US" sz="1200" b="0" i="0" u="none" strike="noStrike" kern="1200" baseline="0" dirty="0" err="1" smtClean="0">
                <a:solidFill>
                  <a:schemeClr val="tx1"/>
                </a:solidFill>
                <a:latin typeface="+mn-lt"/>
                <a:ea typeface="+mn-ea"/>
                <a:cs typeface="+mn-cs"/>
              </a:rPr>
              <a:t>gure</a:t>
            </a:r>
            <a:r>
              <a:rPr lang="en-US" sz="1200" b="0" i="0" u="none" strike="noStrike" kern="1200" baseline="0" dirty="0" smtClean="0">
                <a:solidFill>
                  <a:schemeClr val="tx1"/>
                </a:solidFill>
                <a:latin typeface="+mn-lt"/>
                <a:ea typeface="+mn-ea"/>
                <a:cs typeface="+mn-cs"/>
              </a:rPr>
              <a:t> out what’s going wrong and</a:t>
            </a:r>
          </a:p>
          <a:p>
            <a:r>
              <a:rPr lang="en-US" sz="1200" b="0" i="0" u="none" strike="noStrike" kern="1200" baseline="0" dirty="0" smtClean="0">
                <a:solidFill>
                  <a:schemeClr val="tx1"/>
                </a:solidFill>
                <a:latin typeface="+mn-lt"/>
                <a:ea typeface="+mn-ea"/>
                <a:cs typeface="+mn-cs"/>
              </a:rPr>
              <a:t>how to fi x it. After any repairs, the code goes back into the queue for retesting.</a:t>
            </a:r>
            <a:endParaRPr lang="fr-FR" dirty="0"/>
          </a:p>
        </p:txBody>
      </p:sp>
      <p:sp>
        <p:nvSpPr>
          <p:cNvPr id="4" name="Slide Number Placeholder 3"/>
          <p:cNvSpPr>
            <a:spLocks noGrp="1"/>
          </p:cNvSpPr>
          <p:nvPr>
            <p:ph type="sldNum" sz="quarter" idx="10"/>
          </p:nvPr>
        </p:nvSpPr>
        <p:spPr/>
        <p:txBody>
          <a:bodyPr/>
          <a:lstStyle/>
          <a:p>
            <a:fld id="{00DD28CD-79E7-4DAD-90FD-B9C496339311}" type="slidenum">
              <a:rPr lang="fr-FR" smtClean="0"/>
              <a:t>12</a:t>
            </a:fld>
            <a:endParaRPr lang="fr-FR"/>
          </a:p>
        </p:txBody>
      </p:sp>
    </p:spTree>
    <p:extLst>
      <p:ext uri="{BB962C8B-B14F-4D97-AF65-F5344CB8AC3E}">
        <p14:creationId xmlns:p14="http://schemas.microsoft.com/office/powerpoint/2010/main" val="3244324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F32C7C2-E1F5-45C7-8C63-974D53DEFE35}"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5B820B4-002A-4400-A82E-36E5332CDAFB}"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7B996EC-F230-4F01-8F81-B50DF3381F58}"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5B342AD2-F5D9-4EA5-BFC9-58EBF22470A6}"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9C62100-0C97-4AED-AE85-86798CF1CD30}"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C0D9A56-19F3-4414-8C1B-59EF7FBC59C7}"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722CC5-33AB-40B8-9A68-C46FC7E8A741}"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A952DC6-3C0F-4BA9-9B84-AE2CB9E44C11}"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BDF992-07EB-4708-A9FB-BDBAAC3E28B4}"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FCD772-75CB-414B-83B5-D8FEAA7FBE35}" type="datetime1">
              <a:rPr lang="en-US" smtClean="0"/>
              <a:t>12/7/2021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78BCB51-EED9-48A5-B3D0-0C3D52960DAA}"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D4C383A-827C-4DB8-8F0B-D5315C459E8B}" type="datetime1">
              <a:rPr lang="en-US" smtClean="0"/>
              <a:t>12/7/2021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301555A-102E-4972-B1CA-75899D302621}" type="datetime1">
              <a:rPr lang="en-US" smtClean="0"/>
              <a:t>12/7/2021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51E0C3-4801-45AB-A751-0943F6318324}" type="datetime1">
              <a:rPr lang="en-US" smtClean="0"/>
              <a:t>12/7/2021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3BAE831-19D3-4952-9EA3-BAD892BCDB71}"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D53D3F1-62EC-421C-8A57-09FA00AB1D18}" type="datetime1">
              <a:rPr lang="en-US" smtClean="0"/>
              <a:t>12/7/2021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D344395-1CF1-4C18-98AF-BBA4BC84EEFB}" type="datetime1">
              <a:rPr lang="en-US" smtClean="0"/>
              <a:t>12/7/2021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Software </a:t>
            </a:r>
            <a:r>
              <a:rPr lang="en-US" dirty="0" smtClean="0"/>
              <a:t>Engineering</a:t>
            </a:r>
            <a:r>
              <a:rPr lang="en-US" dirty="0"/>
              <a:t/>
            </a:r>
            <a:br>
              <a:rPr lang="en-US" dirty="0"/>
            </a:br>
            <a:r>
              <a:rPr lang="en-US" dirty="0" smtClean="0"/>
              <a:t>Software Engineering from 20, 000 Feet</a:t>
            </a:r>
            <a:endParaRPr lang="fr-FR" dirty="0"/>
          </a:p>
        </p:txBody>
      </p:sp>
      <p:sp>
        <p:nvSpPr>
          <p:cNvPr id="3" name="Subtitle 2"/>
          <p:cNvSpPr>
            <a:spLocks noGrp="1"/>
          </p:cNvSpPr>
          <p:nvPr>
            <p:ph type="subTitle" idx="1"/>
          </p:nvPr>
        </p:nvSpPr>
        <p:spPr/>
        <p:txBody>
          <a:bodyPr>
            <a:normAutofit lnSpcReduction="10000"/>
          </a:bodyPr>
          <a:lstStyle/>
          <a:p>
            <a:r>
              <a:rPr lang="en-US" dirty="0" smtClean="0"/>
              <a:t>Dr. Kamal </a:t>
            </a:r>
            <a:r>
              <a:rPr lang="en-US" dirty="0" err="1" smtClean="0"/>
              <a:t>Beydoun</a:t>
            </a:r>
            <a:endParaRPr lang="en-US" dirty="0" smtClean="0"/>
          </a:p>
          <a:p>
            <a:r>
              <a:rPr lang="en-US" dirty="0" smtClean="0"/>
              <a:t>Faculty of Sciences I</a:t>
            </a:r>
          </a:p>
          <a:p>
            <a:r>
              <a:rPr lang="en-US" dirty="0" smtClean="0"/>
              <a:t>Lebanese University</a:t>
            </a:r>
          </a:p>
          <a:p>
            <a:endParaRPr lang="fr-FR" dirty="0"/>
          </a:p>
        </p:txBody>
      </p:sp>
      <p:sp>
        <p:nvSpPr>
          <p:cNvPr id="4" name="Rectangle 3"/>
          <p:cNvSpPr/>
          <p:nvPr/>
        </p:nvSpPr>
        <p:spPr>
          <a:xfrm>
            <a:off x="5547677" y="5597009"/>
            <a:ext cx="6459855" cy="1169551"/>
          </a:xfrm>
          <a:prstGeom prst="rect">
            <a:avLst/>
          </a:prstGeom>
        </p:spPr>
        <p:txBody>
          <a:bodyPr wrap="square">
            <a:spAutoFit/>
          </a:bodyPr>
          <a:lstStyle/>
          <a:p>
            <a:pPr algn="just"/>
            <a:r>
              <a:rPr lang="en-US" sz="1400" i="1" dirty="0"/>
              <a:t>There are two ways of constructing a software design. One way is to </a:t>
            </a:r>
            <a:r>
              <a:rPr lang="en-US" sz="1400" i="1" dirty="0" smtClean="0"/>
              <a:t>make it </a:t>
            </a:r>
            <a:r>
              <a:rPr lang="en-US" sz="1400" i="1" dirty="0"/>
              <a:t>so simple that there are obviously no </a:t>
            </a:r>
            <a:r>
              <a:rPr lang="en-US" sz="1400" i="1" dirty="0" smtClean="0"/>
              <a:t>deficiencies</a:t>
            </a:r>
            <a:r>
              <a:rPr lang="en-US" sz="1400" i="1" dirty="0"/>
              <a:t>. The other way is </a:t>
            </a:r>
            <a:r>
              <a:rPr lang="en-US" sz="1400" i="1" dirty="0" smtClean="0"/>
              <a:t>to make </a:t>
            </a:r>
            <a:r>
              <a:rPr lang="en-US" sz="1400" i="1" dirty="0"/>
              <a:t>it so complicated that there are no obvious </a:t>
            </a:r>
            <a:r>
              <a:rPr lang="en-US" sz="1400" i="1" dirty="0" smtClean="0"/>
              <a:t>deficiencies</a:t>
            </a:r>
            <a:r>
              <a:rPr lang="en-US" sz="1400" i="1" dirty="0"/>
              <a:t>. The </a:t>
            </a:r>
            <a:r>
              <a:rPr lang="en-US" sz="1400" i="1" dirty="0" smtClean="0"/>
              <a:t>first method </a:t>
            </a:r>
            <a:r>
              <a:rPr lang="en-US" sz="1400" i="1" dirty="0"/>
              <a:t>is far more </a:t>
            </a:r>
            <a:r>
              <a:rPr lang="en-US" sz="1400" i="1" dirty="0" smtClean="0"/>
              <a:t>difficult</a:t>
            </a:r>
            <a:r>
              <a:rPr lang="en-US" sz="1400" i="1" dirty="0"/>
              <a:t>.</a:t>
            </a:r>
          </a:p>
          <a:p>
            <a:pPr algn="r"/>
            <a:r>
              <a:rPr lang="fr-FR" sz="1400" dirty="0"/>
              <a:t>—C.A.R. </a:t>
            </a:r>
            <a:r>
              <a:rPr lang="fr-FR" sz="1400" dirty="0" err="1"/>
              <a:t>Hoare</a:t>
            </a:r>
            <a:endParaRPr lang="fr-FR" sz="1100" dirty="0"/>
          </a:p>
        </p:txBody>
      </p:sp>
    </p:spTree>
    <p:extLst>
      <p:ext uri="{BB962C8B-B14F-4D97-AF65-F5344CB8AC3E}">
        <p14:creationId xmlns:p14="http://schemas.microsoft.com/office/powerpoint/2010/main" val="435836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Low‐Level</a:t>
            </a:r>
            <a:r>
              <a:rPr lang="fr-FR" dirty="0" smtClean="0"/>
              <a:t> Design</a:t>
            </a:r>
            <a:endParaRPr lang="fr-FR" dirty="0"/>
          </a:p>
        </p:txBody>
      </p:sp>
      <p:sp>
        <p:nvSpPr>
          <p:cNvPr id="3" name="Content Placeholder 2"/>
          <p:cNvSpPr>
            <a:spLocks noGrp="1"/>
          </p:cNvSpPr>
          <p:nvPr>
            <p:ph idx="1"/>
          </p:nvPr>
        </p:nvSpPr>
        <p:spPr/>
        <p:txBody>
          <a:bodyPr/>
          <a:lstStyle/>
          <a:p>
            <a:r>
              <a:rPr lang="en-US" dirty="0"/>
              <a:t>After your high‐level design </a:t>
            </a:r>
            <a:r>
              <a:rPr lang="en-US" b="1" dirty="0"/>
              <a:t>breaks</a:t>
            </a:r>
            <a:r>
              <a:rPr lang="en-US" dirty="0"/>
              <a:t> the project into </a:t>
            </a:r>
            <a:r>
              <a:rPr lang="en-US" b="1" dirty="0"/>
              <a:t>pieces</a:t>
            </a:r>
            <a:r>
              <a:rPr lang="en-US" dirty="0"/>
              <a:t>, you can assign those pieces to </a:t>
            </a:r>
            <a:r>
              <a:rPr lang="en-US" dirty="0" smtClean="0"/>
              <a:t>groups within </a:t>
            </a:r>
            <a:r>
              <a:rPr lang="en-US" dirty="0"/>
              <a:t>the project so that they can work on low‐level designs</a:t>
            </a:r>
            <a:r>
              <a:rPr lang="en-US" dirty="0" smtClean="0"/>
              <a:t>.</a:t>
            </a:r>
          </a:p>
          <a:p>
            <a:r>
              <a:rPr lang="fr-FR" dirty="0"/>
              <a:t>The </a:t>
            </a:r>
            <a:r>
              <a:rPr lang="fr-FR" dirty="0" err="1"/>
              <a:t>low‐level</a:t>
            </a:r>
            <a:r>
              <a:rPr lang="fr-FR" dirty="0"/>
              <a:t> design </a:t>
            </a:r>
            <a:r>
              <a:rPr lang="fr-FR" dirty="0" err="1" smtClean="0"/>
              <a:t>includes</a:t>
            </a:r>
            <a:r>
              <a:rPr lang="fr-FR" dirty="0" smtClean="0"/>
              <a:t> </a:t>
            </a:r>
            <a:r>
              <a:rPr lang="en-US" dirty="0" smtClean="0"/>
              <a:t>information </a:t>
            </a:r>
            <a:r>
              <a:rPr lang="en-US" dirty="0"/>
              <a:t>about </a:t>
            </a:r>
            <a:r>
              <a:rPr lang="en-US" i="1" dirty="0">
                <a:solidFill>
                  <a:srgbClr val="FF0000"/>
                </a:solidFill>
              </a:rPr>
              <a:t>how</a:t>
            </a:r>
            <a:r>
              <a:rPr lang="en-US" i="1" dirty="0"/>
              <a:t> </a:t>
            </a:r>
            <a:r>
              <a:rPr lang="en-US" dirty="0"/>
              <a:t>that piece of the project </a:t>
            </a:r>
            <a:r>
              <a:rPr lang="en-US" b="1" dirty="0">
                <a:solidFill>
                  <a:srgbClr val="FF0000"/>
                </a:solidFill>
              </a:rPr>
              <a:t>should work</a:t>
            </a:r>
            <a:r>
              <a:rPr lang="en-US" dirty="0"/>
              <a:t>. </a:t>
            </a:r>
            <a:endParaRPr lang="en-US" dirty="0" smtClean="0"/>
          </a:p>
          <a:p>
            <a:r>
              <a:rPr lang="en-US" dirty="0" smtClean="0"/>
              <a:t>The </a:t>
            </a:r>
            <a:r>
              <a:rPr lang="en-US" dirty="0"/>
              <a:t>design </a:t>
            </a:r>
            <a:r>
              <a:rPr lang="en-US" b="1" dirty="0"/>
              <a:t>doesn’t need </a:t>
            </a:r>
            <a:r>
              <a:rPr lang="en-US" dirty="0"/>
              <a:t>to give </a:t>
            </a:r>
            <a:r>
              <a:rPr lang="en-US" dirty="0" smtClean="0"/>
              <a:t>every </a:t>
            </a:r>
            <a:r>
              <a:rPr lang="en-US" b="1" dirty="0" smtClean="0"/>
              <a:t>last </a:t>
            </a:r>
            <a:r>
              <a:rPr lang="en-US" b="1" dirty="0"/>
              <a:t>detail </a:t>
            </a:r>
            <a:r>
              <a:rPr lang="en-US" dirty="0"/>
              <a:t>necessary to implement the project’s major pieces, </a:t>
            </a:r>
            <a:endParaRPr lang="en-US" dirty="0" smtClean="0"/>
          </a:p>
          <a:p>
            <a:pPr lvl="1"/>
            <a:r>
              <a:rPr lang="en-US" dirty="0" smtClean="0"/>
              <a:t>they </a:t>
            </a:r>
            <a:r>
              <a:rPr lang="en-US" dirty="0"/>
              <a:t>should give </a:t>
            </a:r>
            <a:r>
              <a:rPr lang="en-US" dirty="0" smtClean="0"/>
              <a:t>enough guidance </a:t>
            </a:r>
            <a:r>
              <a:rPr lang="en-US" dirty="0"/>
              <a:t>to the developers who will implement those pieces.</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236209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Development</a:t>
            </a:r>
            <a:endParaRPr lang="fr-FR" dirty="0"/>
          </a:p>
        </p:txBody>
      </p:sp>
      <p:sp>
        <p:nvSpPr>
          <p:cNvPr id="3" name="Content Placeholder 2"/>
          <p:cNvSpPr>
            <a:spLocks noGrp="1"/>
          </p:cNvSpPr>
          <p:nvPr>
            <p:ph idx="1"/>
          </p:nvPr>
        </p:nvSpPr>
        <p:spPr/>
        <p:txBody>
          <a:bodyPr/>
          <a:lstStyle/>
          <a:p>
            <a:pPr algn="just"/>
            <a:r>
              <a:rPr lang="en-US" dirty="0"/>
              <a:t>After you’ve created the high‐ and low‐level designs, it’s time for the programmers to get to work</a:t>
            </a:r>
            <a:r>
              <a:rPr lang="en-US" dirty="0" smtClean="0"/>
              <a:t>.</a:t>
            </a:r>
          </a:p>
          <a:p>
            <a:pPr algn="just"/>
            <a:r>
              <a:rPr lang="en-US" dirty="0"/>
              <a:t>The programmers continue </a:t>
            </a:r>
            <a:r>
              <a:rPr lang="en-US" dirty="0" smtClean="0"/>
              <a:t>refining </a:t>
            </a:r>
            <a:r>
              <a:rPr lang="en-US" dirty="0"/>
              <a:t>the low‐level designs until </a:t>
            </a:r>
            <a:r>
              <a:rPr lang="en-US" dirty="0" smtClean="0"/>
              <a:t>they know </a:t>
            </a:r>
            <a:r>
              <a:rPr lang="en-US" dirty="0"/>
              <a:t>how to implement those designs in code</a:t>
            </a:r>
            <a:r>
              <a:rPr lang="en-US" dirty="0" smtClean="0"/>
              <a:t>.</a:t>
            </a:r>
          </a:p>
          <a:p>
            <a:pPr algn="just"/>
            <a:r>
              <a:rPr lang="en-US" dirty="0"/>
              <a:t>As the programmers write the code, they </a:t>
            </a:r>
            <a:r>
              <a:rPr lang="en-US" b="1" dirty="0"/>
              <a:t>test it </a:t>
            </a:r>
            <a:r>
              <a:rPr lang="en-US" dirty="0"/>
              <a:t>to </a:t>
            </a:r>
            <a:r>
              <a:rPr lang="en-US" dirty="0" smtClean="0"/>
              <a:t>find </a:t>
            </a:r>
            <a:r>
              <a:rPr lang="en-US" dirty="0"/>
              <a:t>and remove </a:t>
            </a:r>
            <a:r>
              <a:rPr lang="en-US" b="1" dirty="0"/>
              <a:t>as many bugs as they reasonably can</a:t>
            </a:r>
            <a:r>
              <a:rPr lang="en-US" dirty="0"/>
              <a: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5239174" y="4392483"/>
            <a:ext cx="3271908" cy="2183999"/>
          </a:xfrm>
          <a:prstGeom prst="rect">
            <a:avLst/>
          </a:prstGeom>
        </p:spPr>
      </p:pic>
    </p:spTree>
    <p:extLst>
      <p:ext uri="{BB962C8B-B14F-4D97-AF65-F5344CB8AC3E}">
        <p14:creationId xmlns:p14="http://schemas.microsoft.com/office/powerpoint/2010/main" val="2218449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err="1"/>
              <a:t>Testing</a:t>
            </a:r>
            <a:endParaRPr lang="fr-FR" dirty="0"/>
          </a:p>
        </p:txBody>
      </p:sp>
      <p:sp>
        <p:nvSpPr>
          <p:cNvPr id="3" name="Content Placeholder 2"/>
          <p:cNvSpPr>
            <a:spLocks noGrp="1"/>
          </p:cNvSpPr>
          <p:nvPr>
            <p:ph idx="1"/>
          </p:nvPr>
        </p:nvSpPr>
        <p:spPr/>
        <p:txBody>
          <a:bodyPr/>
          <a:lstStyle/>
          <a:p>
            <a:pPr algn="just"/>
            <a:r>
              <a:rPr lang="en-US" dirty="0"/>
              <a:t>Effectively testing </a:t>
            </a:r>
            <a:r>
              <a:rPr lang="en-US" b="1" dirty="0"/>
              <a:t>your</a:t>
            </a:r>
            <a:r>
              <a:rPr lang="en-US" dirty="0"/>
              <a:t> own code is extremely </a:t>
            </a:r>
            <a:r>
              <a:rPr lang="en-US" b="1" dirty="0"/>
              <a:t>hard</a:t>
            </a:r>
            <a:r>
              <a:rPr lang="en-US" dirty="0"/>
              <a:t>. </a:t>
            </a:r>
            <a:endParaRPr lang="en-US" dirty="0" smtClean="0"/>
          </a:p>
          <a:p>
            <a:pPr lvl="1" algn="just"/>
            <a:r>
              <a:rPr lang="en-US" dirty="0" smtClean="0"/>
              <a:t>If </a:t>
            </a:r>
            <a:r>
              <a:rPr lang="en-US" dirty="0"/>
              <a:t>you just wrote the code, you obviously </a:t>
            </a:r>
            <a:r>
              <a:rPr lang="en-US" dirty="0" smtClean="0"/>
              <a:t>didn’t </a:t>
            </a:r>
            <a:r>
              <a:rPr lang="fr-FR" dirty="0" smtClean="0"/>
              <a:t>insert </a:t>
            </a:r>
            <a:r>
              <a:rPr lang="fr-FR" dirty="0"/>
              <a:t>bugs </a:t>
            </a:r>
            <a:r>
              <a:rPr lang="fr-FR" dirty="0" err="1"/>
              <a:t>intentionally</a:t>
            </a:r>
            <a:r>
              <a:rPr lang="fr-FR" dirty="0" smtClean="0"/>
              <a:t>.</a:t>
            </a:r>
          </a:p>
          <a:p>
            <a:pPr algn="just"/>
            <a:r>
              <a:rPr lang="en-US" dirty="0"/>
              <a:t>Even if a particular piece of code is thoroughly tested and contains no (or few) bugs, </a:t>
            </a:r>
            <a:endParaRPr lang="en-US" dirty="0" smtClean="0"/>
          </a:p>
          <a:p>
            <a:pPr lvl="1" algn="just"/>
            <a:r>
              <a:rPr lang="en-US" b="1" dirty="0" smtClean="0">
                <a:solidFill>
                  <a:srgbClr val="FF0000"/>
                </a:solidFill>
              </a:rPr>
              <a:t>No guarantee </a:t>
            </a:r>
            <a:r>
              <a:rPr lang="en-US" dirty="0"/>
              <a:t>that it will work properly with the </a:t>
            </a:r>
            <a:r>
              <a:rPr lang="en-US" b="1" dirty="0"/>
              <a:t>other parts </a:t>
            </a:r>
            <a:r>
              <a:rPr lang="en-US" dirty="0"/>
              <a:t>of the system</a:t>
            </a:r>
            <a:r>
              <a:rPr lang="en-US" dirty="0" smtClean="0"/>
              <a:t>.</a:t>
            </a:r>
          </a:p>
          <a:p>
            <a:pPr algn="just"/>
            <a:r>
              <a:rPr lang="en-US" dirty="0"/>
              <a:t>First </a:t>
            </a:r>
            <a:r>
              <a:rPr lang="en-US" b="1" dirty="0"/>
              <a:t>developers</a:t>
            </a:r>
            <a:r>
              <a:rPr lang="en-US" dirty="0"/>
              <a:t> test their own code. </a:t>
            </a:r>
            <a:endParaRPr lang="en-US" dirty="0" smtClean="0"/>
          </a:p>
          <a:p>
            <a:pPr algn="just"/>
            <a:r>
              <a:rPr lang="en-US" dirty="0" smtClean="0"/>
              <a:t>Then </a:t>
            </a:r>
            <a:r>
              <a:rPr lang="en-US" b="1" dirty="0" smtClean="0"/>
              <a:t>testers</a:t>
            </a:r>
            <a:r>
              <a:rPr lang="en-US" dirty="0" smtClean="0"/>
              <a:t> </a:t>
            </a:r>
            <a:r>
              <a:rPr lang="en-US" dirty="0"/>
              <a:t>who didn’t write the code test it. </a:t>
            </a:r>
            <a:endParaRPr lang="en-US" dirty="0" smtClean="0"/>
          </a:p>
          <a:p>
            <a:pPr algn="just"/>
            <a:r>
              <a:rPr lang="en-US" dirty="0" smtClean="0"/>
              <a:t>After </a:t>
            </a:r>
            <a:r>
              <a:rPr lang="en-US" dirty="0"/>
              <a:t>a piece of code seems to work properly, it is </a:t>
            </a:r>
            <a:r>
              <a:rPr lang="en-US" dirty="0" smtClean="0"/>
              <a:t>integrated into </a:t>
            </a:r>
            <a:r>
              <a:rPr lang="en-US" dirty="0"/>
              <a:t>the rest of the project, and </a:t>
            </a:r>
            <a:r>
              <a:rPr lang="en-US" b="1" dirty="0"/>
              <a:t>the whole thing is tested </a:t>
            </a:r>
            <a:r>
              <a:rPr lang="en-US" dirty="0"/>
              <a:t>to see if the new code broke anything.</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982718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Testing</a:t>
            </a:r>
            <a:endParaRPr lang="fr-FR" dirty="0"/>
          </a:p>
        </p:txBody>
      </p:sp>
      <p:sp>
        <p:nvSpPr>
          <p:cNvPr id="3" name="Content Placeholder 2"/>
          <p:cNvSpPr>
            <a:spLocks noGrp="1"/>
          </p:cNvSpPr>
          <p:nvPr>
            <p:ph idx="1"/>
          </p:nvPr>
        </p:nvSpPr>
        <p:spPr/>
        <p:txBody>
          <a:bodyPr/>
          <a:lstStyle/>
          <a:p>
            <a:r>
              <a:rPr lang="en-US" dirty="0"/>
              <a:t>Unfortunately </a:t>
            </a:r>
            <a:r>
              <a:rPr lang="en-US" b="1" dirty="0" smtClean="0"/>
              <a:t>fixing</a:t>
            </a:r>
            <a:r>
              <a:rPr lang="en-US" dirty="0" smtClean="0"/>
              <a:t> </a:t>
            </a:r>
            <a:r>
              <a:rPr lang="en-US" dirty="0"/>
              <a:t>a bug often creates a </a:t>
            </a:r>
            <a:r>
              <a:rPr lang="en-US" b="1" dirty="0"/>
              <a:t>new bug</a:t>
            </a:r>
            <a:r>
              <a:rPr lang="en-US" dirty="0"/>
              <a:t>. </a:t>
            </a:r>
            <a:endParaRPr lang="en-US" dirty="0" smtClean="0"/>
          </a:p>
          <a:p>
            <a:pPr lvl="1"/>
            <a:r>
              <a:rPr lang="en-US" dirty="0" smtClean="0"/>
              <a:t>Sometimes </a:t>
            </a:r>
            <a:r>
              <a:rPr lang="en-US" dirty="0"/>
              <a:t>the bug </a:t>
            </a:r>
            <a:r>
              <a:rPr lang="en-US" dirty="0" smtClean="0"/>
              <a:t>fix is </a:t>
            </a:r>
            <a:r>
              <a:rPr lang="en-US" b="1" dirty="0" smtClean="0"/>
              <a:t>incorrect</a:t>
            </a:r>
            <a:r>
              <a:rPr lang="en-US" dirty="0"/>
              <a:t>. </a:t>
            </a:r>
            <a:endParaRPr lang="en-US" dirty="0" smtClean="0"/>
          </a:p>
          <a:p>
            <a:pPr lvl="1"/>
            <a:r>
              <a:rPr lang="en-US" dirty="0" smtClean="0"/>
              <a:t>Other </a:t>
            </a:r>
            <a:r>
              <a:rPr lang="en-US" dirty="0"/>
              <a:t>times it </a:t>
            </a:r>
            <a:r>
              <a:rPr lang="en-US" b="1" dirty="0"/>
              <a:t>breaks another piece </a:t>
            </a:r>
            <a:r>
              <a:rPr lang="en-US" dirty="0"/>
              <a:t>of code that depended on the </a:t>
            </a:r>
            <a:r>
              <a:rPr lang="en-US" dirty="0" smtClean="0"/>
              <a:t>original buggy </a:t>
            </a:r>
            <a:r>
              <a:rPr lang="en-US" dirty="0"/>
              <a:t>behavior</a:t>
            </a:r>
            <a:r>
              <a:rPr lang="en-US" dirty="0" smtClean="0"/>
              <a:t>.</a:t>
            </a:r>
          </a:p>
          <a:p>
            <a:pPr lvl="1"/>
            <a:r>
              <a:rPr lang="en-US" dirty="0"/>
              <a:t>the programmer might change </a:t>
            </a:r>
            <a:r>
              <a:rPr lang="en-US" b="1" dirty="0"/>
              <a:t>some correct behavior to a </a:t>
            </a:r>
            <a:r>
              <a:rPr lang="en-US" b="1" dirty="0" smtClean="0"/>
              <a:t>different correct </a:t>
            </a:r>
            <a:r>
              <a:rPr lang="en-US" b="1" dirty="0"/>
              <a:t>behavior</a:t>
            </a:r>
            <a:r>
              <a:rPr lang="en-US" dirty="0"/>
              <a:t> without realizing that some other code depended on the </a:t>
            </a:r>
            <a:r>
              <a:rPr lang="en-US" dirty="0" smtClean="0"/>
              <a:t>original </a:t>
            </a:r>
            <a:r>
              <a:rPr lang="fr-FR" dirty="0" smtClean="0"/>
              <a:t>correct </a:t>
            </a:r>
            <a:r>
              <a:rPr lang="fr-FR" dirty="0" err="1"/>
              <a:t>behavior</a:t>
            </a:r>
            <a:r>
              <a:rPr lang="fr-FR"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sp>
        <p:nvSpPr>
          <p:cNvPr id="5" name="Rectangle 4"/>
          <p:cNvSpPr/>
          <p:nvPr/>
        </p:nvSpPr>
        <p:spPr>
          <a:xfrm>
            <a:off x="3450336" y="4687747"/>
            <a:ext cx="7083552" cy="369332"/>
          </a:xfrm>
          <a:prstGeom prst="rect">
            <a:avLst/>
          </a:prstGeom>
        </p:spPr>
        <p:txBody>
          <a:bodyPr wrap="square">
            <a:spAutoFit/>
          </a:bodyPr>
          <a:lstStyle/>
          <a:p>
            <a:r>
              <a:rPr lang="en-US" b="1" dirty="0">
                <a:solidFill>
                  <a:srgbClr val="FF0000"/>
                </a:solidFill>
                <a:latin typeface="SabonLTStd-Roman"/>
              </a:rPr>
              <a:t>“Testing shows the presence, not the absence </a:t>
            </a:r>
            <a:r>
              <a:rPr lang="en-US" b="1" dirty="0" smtClean="0">
                <a:solidFill>
                  <a:srgbClr val="FF0000"/>
                </a:solidFill>
                <a:latin typeface="SabonLTStd-Roman"/>
              </a:rPr>
              <a:t>of </a:t>
            </a:r>
            <a:r>
              <a:rPr lang="fr-FR" b="1" dirty="0" smtClean="0">
                <a:solidFill>
                  <a:srgbClr val="FF0000"/>
                </a:solidFill>
                <a:latin typeface="SabonLTStd-Roman"/>
              </a:rPr>
              <a:t>bugs</a:t>
            </a:r>
            <a:r>
              <a:rPr lang="fr-FR" b="1" dirty="0">
                <a:solidFill>
                  <a:srgbClr val="FF0000"/>
                </a:solidFill>
                <a:latin typeface="SabonLTStd-Roman"/>
              </a:rPr>
              <a:t>.”</a:t>
            </a:r>
            <a:endParaRPr lang="fr-FR" b="1" dirty="0">
              <a:solidFill>
                <a:srgbClr val="FF0000"/>
              </a:solidFill>
            </a:endParaRPr>
          </a:p>
        </p:txBody>
      </p:sp>
    </p:spTree>
    <p:extLst>
      <p:ext uri="{BB962C8B-B14F-4D97-AF65-F5344CB8AC3E}">
        <p14:creationId xmlns:p14="http://schemas.microsoft.com/office/powerpoint/2010/main" val="2257685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Example</a:t>
            </a:r>
            <a:r>
              <a:rPr lang="fr-FR" dirty="0" smtClean="0"/>
              <a:t>: </a:t>
            </a:r>
            <a:r>
              <a:rPr lang="fr-FR" dirty="0" err="1" smtClean="0"/>
              <a:t>Counting</a:t>
            </a:r>
            <a:r>
              <a:rPr lang="fr-FR" dirty="0" smtClean="0"/>
              <a:t> </a:t>
            </a:r>
            <a:r>
              <a:rPr lang="fr-FR" dirty="0"/>
              <a:t>Bugs</a:t>
            </a:r>
          </a:p>
        </p:txBody>
      </p:sp>
      <p:sp>
        <p:nvSpPr>
          <p:cNvPr id="3" name="Content Placeholder 2"/>
          <p:cNvSpPr>
            <a:spLocks noGrp="1"/>
          </p:cNvSpPr>
          <p:nvPr>
            <p:ph idx="1"/>
          </p:nvPr>
        </p:nvSpPr>
        <p:spPr/>
        <p:txBody>
          <a:bodyPr/>
          <a:lstStyle/>
          <a:p>
            <a:r>
              <a:rPr lang="en-US" dirty="0"/>
              <a:t>Suppose requirements gathering, high‐level design, low‐level design, and development works like this</a:t>
            </a:r>
            <a:r>
              <a:rPr lang="en-US" dirty="0" smtClean="0"/>
              <a:t>: </a:t>
            </a:r>
            <a:endParaRPr lang="en-US" dirty="0"/>
          </a:p>
          <a:p>
            <a:pPr lvl="1"/>
            <a:r>
              <a:rPr lang="en-US" dirty="0"/>
              <a:t>Every time you make a </a:t>
            </a:r>
            <a:r>
              <a:rPr lang="en-US" dirty="0" smtClean="0"/>
              <a:t>decision</a:t>
            </a:r>
            <a:r>
              <a:rPr lang="en-US" dirty="0"/>
              <a:t>, the next task in the sequence includes </a:t>
            </a:r>
            <a:r>
              <a:rPr lang="en-US" b="1" dirty="0"/>
              <a:t>two </a:t>
            </a:r>
            <a:r>
              <a:rPr lang="en-US" b="1" dirty="0" smtClean="0"/>
              <a:t> more </a:t>
            </a:r>
            <a:r>
              <a:rPr lang="en-US" b="1" dirty="0"/>
              <a:t>decisions</a:t>
            </a:r>
            <a:r>
              <a:rPr lang="en-US" dirty="0"/>
              <a:t> that </a:t>
            </a:r>
            <a:r>
              <a:rPr lang="en-US" b="1" dirty="0" smtClean="0"/>
              <a:t>depend</a:t>
            </a:r>
            <a:r>
              <a:rPr lang="en-US" dirty="0" smtClean="0"/>
              <a:t> on </a:t>
            </a:r>
            <a:r>
              <a:rPr lang="en-US" dirty="0"/>
              <a:t>the </a:t>
            </a:r>
            <a:r>
              <a:rPr lang="en-US" dirty="0" smtClean="0"/>
              <a:t>first </a:t>
            </a:r>
            <a:r>
              <a:rPr lang="en-US" dirty="0"/>
              <a:t>one</a:t>
            </a:r>
            <a:r>
              <a:rPr lang="en-US" dirty="0" smtClean="0"/>
              <a:t>.</a:t>
            </a:r>
          </a:p>
          <a:p>
            <a:r>
              <a:rPr lang="en-US" dirty="0"/>
              <a:t>If you detect the error during the requirements gathering phase, you need to </a:t>
            </a:r>
            <a:r>
              <a:rPr lang="en-US" dirty="0" smtClean="0"/>
              <a:t>fix </a:t>
            </a:r>
            <a:r>
              <a:rPr lang="en-US" dirty="0"/>
              <a:t>only that one error. </a:t>
            </a:r>
            <a:r>
              <a:rPr lang="en-US" dirty="0" smtClean="0"/>
              <a:t>But…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p:cNvPicPr>
            <a:picLocks noChangeAspect="1"/>
          </p:cNvPicPr>
          <p:nvPr/>
        </p:nvPicPr>
        <p:blipFill rotWithShape="1">
          <a:blip r:embed="rId2"/>
          <a:srcRect l="56347" t="43333" r="11526" b="30189"/>
          <a:stretch/>
        </p:blipFill>
        <p:spPr>
          <a:xfrm>
            <a:off x="3014271" y="4151839"/>
            <a:ext cx="4567557" cy="2117411"/>
          </a:xfrm>
          <a:prstGeom prst="rect">
            <a:avLst/>
          </a:prstGeom>
        </p:spPr>
      </p:pic>
      <p:sp>
        <p:nvSpPr>
          <p:cNvPr id="6" name="Rectangle 5"/>
          <p:cNvSpPr/>
          <p:nvPr/>
        </p:nvSpPr>
        <p:spPr>
          <a:xfrm>
            <a:off x="7723431" y="4887378"/>
            <a:ext cx="4206240" cy="646331"/>
          </a:xfrm>
          <a:prstGeom prst="rect">
            <a:avLst/>
          </a:prstGeom>
        </p:spPr>
        <p:txBody>
          <a:bodyPr wrap="square">
            <a:spAutoFit/>
          </a:bodyPr>
          <a:lstStyle/>
          <a:p>
            <a:r>
              <a:rPr lang="en-US" i="1" dirty="0">
                <a:solidFill>
                  <a:srgbClr val="FF0000"/>
                </a:solidFill>
                <a:latin typeface="SabonLTStd-Italic"/>
              </a:rPr>
              <a:t>The longer a bug remains undetected, the harder it is to </a:t>
            </a:r>
            <a:r>
              <a:rPr lang="en-US" i="1" dirty="0" smtClean="0">
                <a:solidFill>
                  <a:srgbClr val="FF0000"/>
                </a:solidFill>
                <a:latin typeface="SabonLTStd-Italic"/>
              </a:rPr>
              <a:t>fix</a:t>
            </a:r>
            <a:r>
              <a:rPr lang="en-US" i="1" dirty="0">
                <a:solidFill>
                  <a:srgbClr val="FF0000"/>
                </a:solidFill>
                <a:latin typeface="SabonLTStd-Italic"/>
              </a:rPr>
              <a:t>.</a:t>
            </a:r>
            <a:endParaRPr lang="fr-FR" dirty="0">
              <a:solidFill>
                <a:srgbClr val="FF0000"/>
              </a:solidFill>
            </a:endParaRPr>
          </a:p>
        </p:txBody>
      </p:sp>
    </p:spTree>
    <p:extLst>
      <p:ext uri="{BB962C8B-B14F-4D97-AF65-F5344CB8AC3E}">
        <p14:creationId xmlns:p14="http://schemas.microsoft.com/office/powerpoint/2010/main" val="6518791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Deployment</a:t>
            </a:r>
            <a:endParaRPr lang="fr-FR" dirty="0"/>
          </a:p>
        </p:txBody>
      </p:sp>
      <p:sp>
        <p:nvSpPr>
          <p:cNvPr id="3" name="Content Placeholder 2"/>
          <p:cNvSpPr>
            <a:spLocks noGrp="1"/>
          </p:cNvSpPr>
          <p:nvPr>
            <p:ph idx="1"/>
          </p:nvPr>
        </p:nvSpPr>
        <p:spPr>
          <a:xfrm>
            <a:off x="2589212" y="2133600"/>
            <a:ext cx="8915400" cy="4113196"/>
          </a:xfrm>
        </p:spPr>
        <p:txBody>
          <a:bodyPr>
            <a:normAutofit fontScale="85000" lnSpcReduction="10000"/>
          </a:bodyPr>
          <a:lstStyle/>
          <a:p>
            <a:pPr algn="just"/>
            <a:r>
              <a:rPr lang="en-US" dirty="0"/>
              <a:t>Deployment can be </a:t>
            </a:r>
            <a:r>
              <a:rPr lang="en-US" b="1" dirty="0" smtClean="0"/>
              <a:t>difficult</a:t>
            </a:r>
            <a:r>
              <a:rPr lang="en-US" b="1" dirty="0"/>
              <a:t>, time‐consuming, </a:t>
            </a:r>
            <a:r>
              <a:rPr lang="en-US" b="1" dirty="0" smtClean="0"/>
              <a:t>and </a:t>
            </a:r>
            <a:r>
              <a:rPr lang="fr-FR" b="1" dirty="0" err="1" smtClean="0"/>
              <a:t>expensive</a:t>
            </a:r>
            <a:r>
              <a:rPr lang="fr-FR" dirty="0" smtClean="0"/>
              <a:t>. </a:t>
            </a:r>
            <a:r>
              <a:rPr lang="en-US" dirty="0" smtClean="0"/>
              <a:t>suppose </a:t>
            </a:r>
            <a:r>
              <a:rPr lang="en-US" dirty="0"/>
              <a:t>you’ve written a new billing system to track payments from </a:t>
            </a:r>
            <a:r>
              <a:rPr lang="en-US" dirty="0" smtClean="0"/>
              <a:t>your company’s </a:t>
            </a:r>
            <a:r>
              <a:rPr lang="en-US" dirty="0"/>
              <a:t>millions of customers. </a:t>
            </a:r>
            <a:endParaRPr lang="en-US" dirty="0" smtClean="0"/>
          </a:p>
          <a:p>
            <a:pPr algn="just"/>
            <a:r>
              <a:rPr lang="en-US" dirty="0" smtClean="0"/>
              <a:t>Deployment </a:t>
            </a:r>
            <a:r>
              <a:rPr lang="en-US" dirty="0"/>
              <a:t>might involve any or all of the following:</a:t>
            </a:r>
          </a:p>
          <a:p>
            <a:pPr lvl="1" algn="just"/>
            <a:r>
              <a:rPr lang="en-US" dirty="0" smtClean="0"/>
              <a:t>New </a:t>
            </a:r>
            <a:r>
              <a:rPr lang="en-US" dirty="0"/>
              <a:t>computers for the back-end database</a:t>
            </a:r>
          </a:p>
          <a:p>
            <a:pPr lvl="1" algn="just"/>
            <a:r>
              <a:rPr lang="fr-FR" dirty="0" smtClean="0"/>
              <a:t>A </a:t>
            </a:r>
            <a:r>
              <a:rPr lang="fr-FR" dirty="0"/>
              <a:t>new network</a:t>
            </a:r>
          </a:p>
          <a:p>
            <a:pPr lvl="1" algn="just"/>
            <a:r>
              <a:rPr lang="en-US" dirty="0" smtClean="0"/>
              <a:t>New </a:t>
            </a:r>
            <a:r>
              <a:rPr lang="en-US" dirty="0"/>
              <a:t>computers for the users</a:t>
            </a:r>
          </a:p>
          <a:p>
            <a:pPr lvl="1" algn="just"/>
            <a:r>
              <a:rPr lang="fr-FR" dirty="0" smtClean="0"/>
              <a:t>User training</a:t>
            </a:r>
          </a:p>
          <a:p>
            <a:pPr lvl="1" algn="just"/>
            <a:r>
              <a:rPr lang="en-US" dirty="0"/>
              <a:t>On-site support while the users get to know the new system</a:t>
            </a:r>
          </a:p>
          <a:p>
            <a:pPr lvl="1" algn="just"/>
            <a:r>
              <a:rPr lang="en-US" dirty="0" smtClean="0"/>
              <a:t>Parallel </a:t>
            </a:r>
            <a:r>
              <a:rPr lang="en-US" dirty="0"/>
              <a:t>operations while some users get to know the new system and other users keep </a:t>
            </a:r>
            <a:r>
              <a:rPr lang="en-US" dirty="0" smtClean="0"/>
              <a:t>using t</a:t>
            </a:r>
            <a:r>
              <a:rPr lang="fr-FR" dirty="0" err="1" smtClean="0"/>
              <a:t>he</a:t>
            </a:r>
            <a:r>
              <a:rPr lang="fr-FR" dirty="0" smtClean="0"/>
              <a:t> </a:t>
            </a:r>
            <a:r>
              <a:rPr lang="fr-FR" dirty="0" err="1" smtClean="0"/>
              <a:t>old</a:t>
            </a:r>
            <a:r>
              <a:rPr lang="fr-FR" dirty="0" smtClean="0"/>
              <a:t> </a:t>
            </a:r>
            <a:r>
              <a:rPr lang="fr-FR" dirty="0"/>
              <a:t>system</a:t>
            </a:r>
          </a:p>
          <a:p>
            <a:pPr lvl="1" algn="just"/>
            <a:r>
              <a:rPr lang="en-US" dirty="0" smtClean="0"/>
              <a:t>Special </a:t>
            </a:r>
            <a:r>
              <a:rPr lang="en-US" dirty="0"/>
              <a:t>data maintenance </a:t>
            </a:r>
            <a:r>
              <a:rPr lang="en-US" dirty="0" smtClean="0"/>
              <a:t>tasks </a:t>
            </a:r>
            <a:r>
              <a:rPr lang="en-US" dirty="0"/>
              <a:t>to keep the old and new databases synchronized</a:t>
            </a:r>
          </a:p>
          <a:p>
            <a:pPr lvl="1" algn="just"/>
            <a:r>
              <a:rPr lang="en-US" dirty="0" smtClean="0"/>
              <a:t>Massive </a:t>
            </a:r>
            <a:r>
              <a:rPr lang="en-US" dirty="0"/>
              <a:t>bug </a:t>
            </a:r>
            <a:r>
              <a:rPr lang="en-US" dirty="0" smtClean="0"/>
              <a:t>fixing </a:t>
            </a:r>
            <a:r>
              <a:rPr lang="en-US" dirty="0"/>
              <a:t>when the 250 users discover dozens or hundreds of bugs that </a:t>
            </a:r>
            <a:r>
              <a:rPr lang="en-US" dirty="0" smtClean="0"/>
              <a:t>testing </a:t>
            </a:r>
            <a:r>
              <a:rPr lang="fr-FR" dirty="0" err="1" smtClean="0"/>
              <a:t>didn’t</a:t>
            </a:r>
            <a:r>
              <a:rPr lang="fr-FR" dirty="0" smtClean="0"/>
              <a:t> </a:t>
            </a:r>
            <a:r>
              <a:rPr lang="fr-FR" dirty="0" err="1"/>
              <a:t>uncover</a:t>
            </a:r>
            <a:endParaRPr lang="fr-FR" dirty="0"/>
          </a:p>
          <a:p>
            <a:pPr lvl="1" algn="just"/>
            <a:r>
              <a:rPr lang="en-US" dirty="0" smtClean="0"/>
              <a:t>Other </a:t>
            </a:r>
            <a:r>
              <a:rPr lang="en-US" dirty="0"/>
              <a:t>nonsense that no one could possibly predict</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3834479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Maintenance</a:t>
            </a:r>
            <a:endParaRPr lang="fr-FR" dirty="0"/>
          </a:p>
        </p:txBody>
      </p:sp>
      <p:sp>
        <p:nvSpPr>
          <p:cNvPr id="3" name="Content Placeholder 2"/>
          <p:cNvSpPr>
            <a:spLocks noGrp="1"/>
          </p:cNvSpPr>
          <p:nvPr>
            <p:ph idx="1"/>
          </p:nvPr>
        </p:nvSpPr>
        <p:spPr/>
        <p:txBody>
          <a:bodyPr/>
          <a:lstStyle/>
          <a:p>
            <a:pPr algn="just"/>
            <a:r>
              <a:rPr lang="en-US" dirty="0"/>
              <a:t>As soon as the users start pounding away on your software, they’ll </a:t>
            </a:r>
            <a:r>
              <a:rPr lang="en-US" dirty="0" smtClean="0"/>
              <a:t>find </a:t>
            </a:r>
            <a:r>
              <a:rPr lang="en-US" dirty="0"/>
              <a:t>bugs</a:t>
            </a:r>
            <a:r>
              <a:rPr lang="en-US" dirty="0" smtClean="0"/>
              <a:t>.</a:t>
            </a:r>
          </a:p>
          <a:p>
            <a:pPr algn="just"/>
            <a:r>
              <a:rPr lang="en-US" dirty="0"/>
              <a:t>If your application is successful, users </a:t>
            </a:r>
            <a:r>
              <a:rPr lang="en-US" dirty="0" smtClean="0"/>
              <a:t>also </a:t>
            </a:r>
            <a:r>
              <a:rPr lang="en-US" dirty="0"/>
              <a:t>think up a slew of enhancements, improvements, and new features that they want </a:t>
            </a:r>
            <a:r>
              <a:rPr lang="en-US" dirty="0" smtClean="0"/>
              <a:t>added </a:t>
            </a:r>
            <a:r>
              <a:rPr lang="fr-FR" dirty="0" err="1" smtClean="0"/>
              <a:t>immediately</a:t>
            </a:r>
            <a:r>
              <a:rPr lang="fr-FR" dirty="0" smtClean="0"/>
              <a:t>.</a:t>
            </a:r>
          </a:p>
          <a:p>
            <a:pPr algn="just"/>
            <a:r>
              <a:rPr lang="en-US" b="1" dirty="0" smtClean="0"/>
              <a:t>Customers </a:t>
            </a:r>
            <a:r>
              <a:rPr lang="en-US" b="1" dirty="0"/>
              <a:t>that like </a:t>
            </a:r>
            <a:r>
              <a:rPr lang="en-US" b="1" dirty="0" smtClean="0"/>
              <a:t>an application </a:t>
            </a:r>
            <a:r>
              <a:rPr lang="en-US" b="1" dirty="0"/>
              <a:t>so much, they’re clamoring for more</a:t>
            </a:r>
            <a:r>
              <a:rPr lang="en-US" dirty="0"/>
              <a:t>. It’s the goal of every software engineering project</a:t>
            </a:r>
            <a:r>
              <a:rPr lang="en-US" dirty="0" smtClean="0"/>
              <a:t>, but </a:t>
            </a:r>
            <a:r>
              <a:rPr lang="en-US" dirty="0"/>
              <a:t>it does mean more work.</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21624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Wrap‐up</a:t>
            </a:r>
            <a:endParaRPr lang="fr-FR" dirty="0"/>
          </a:p>
        </p:txBody>
      </p:sp>
      <p:sp>
        <p:nvSpPr>
          <p:cNvPr id="3" name="Content Placeholder 2"/>
          <p:cNvSpPr>
            <a:spLocks noGrp="1"/>
          </p:cNvSpPr>
          <p:nvPr>
            <p:ph idx="1"/>
          </p:nvPr>
        </p:nvSpPr>
        <p:spPr/>
        <p:txBody>
          <a:bodyPr/>
          <a:lstStyle/>
          <a:p>
            <a:r>
              <a:rPr lang="fr-FR" dirty="0"/>
              <a:t>You </a:t>
            </a:r>
            <a:r>
              <a:rPr lang="fr-FR" dirty="0" err="1"/>
              <a:t>need</a:t>
            </a:r>
            <a:r>
              <a:rPr lang="fr-FR" dirty="0"/>
              <a:t> </a:t>
            </a:r>
            <a:r>
              <a:rPr lang="fr-FR" dirty="0" smtClean="0"/>
              <a:t>to </a:t>
            </a:r>
            <a:r>
              <a:rPr lang="en-US" dirty="0" smtClean="0"/>
              <a:t>perform an </a:t>
            </a:r>
            <a:r>
              <a:rPr lang="en-US" b="1" dirty="0" smtClean="0"/>
              <a:t>examination</a:t>
            </a:r>
            <a:r>
              <a:rPr lang="en-US" dirty="0" smtClean="0"/>
              <a:t>. </a:t>
            </a:r>
          </a:p>
          <a:p>
            <a:r>
              <a:rPr lang="en-US" dirty="0" smtClean="0"/>
              <a:t>You </a:t>
            </a:r>
            <a:r>
              <a:rPr lang="en-US" dirty="0"/>
              <a:t>need to evaluate the project and decide what </a:t>
            </a:r>
            <a:r>
              <a:rPr lang="en-US" b="1" dirty="0"/>
              <a:t>went right </a:t>
            </a:r>
            <a:r>
              <a:rPr lang="en-US" dirty="0"/>
              <a:t>and </a:t>
            </a:r>
            <a:r>
              <a:rPr lang="en-US" dirty="0" smtClean="0"/>
              <a:t>what </a:t>
            </a:r>
            <a:r>
              <a:rPr lang="en-US" b="1" dirty="0" smtClean="0"/>
              <a:t>went </a:t>
            </a:r>
            <a:r>
              <a:rPr lang="en-US" b="1" dirty="0"/>
              <a:t>wrong</a:t>
            </a:r>
            <a:r>
              <a:rPr lang="en-US" dirty="0"/>
              <a:t>. </a:t>
            </a:r>
            <a:endParaRPr lang="en-US" dirty="0" smtClean="0"/>
          </a:p>
          <a:p>
            <a:r>
              <a:rPr lang="en-US" dirty="0" smtClean="0"/>
              <a:t>You </a:t>
            </a:r>
            <a:r>
              <a:rPr lang="en-US" dirty="0"/>
              <a:t>need to </a:t>
            </a:r>
            <a:r>
              <a:rPr lang="en-US" dirty="0" smtClean="0"/>
              <a:t>figure </a:t>
            </a:r>
            <a:r>
              <a:rPr lang="en-US" dirty="0"/>
              <a:t>out how to make the things that went </a:t>
            </a:r>
            <a:r>
              <a:rPr lang="en-US" b="1" dirty="0"/>
              <a:t>well</a:t>
            </a:r>
            <a:r>
              <a:rPr lang="en-US" dirty="0"/>
              <a:t> occur more </a:t>
            </a:r>
            <a:r>
              <a:rPr lang="en-US" b="1" dirty="0"/>
              <a:t>often</a:t>
            </a:r>
            <a:r>
              <a:rPr lang="en-US" dirty="0"/>
              <a:t> </a:t>
            </a:r>
            <a:r>
              <a:rPr lang="en-US" dirty="0" smtClean="0"/>
              <a:t>in the </a:t>
            </a:r>
            <a:r>
              <a:rPr lang="en-US" dirty="0"/>
              <a:t>future. </a:t>
            </a:r>
            <a:endParaRPr lang="en-US" dirty="0" smtClean="0"/>
          </a:p>
          <a:p>
            <a:r>
              <a:rPr lang="en-US" dirty="0" smtClean="0"/>
              <a:t>You </a:t>
            </a:r>
            <a:r>
              <a:rPr lang="en-US" dirty="0"/>
              <a:t>need to determine how to </a:t>
            </a:r>
            <a:r>
              <a:rPr lang="en-US" b="1" dirty="0"/>
              <a:t>prevent</a:t>
            </a:r>
            <a:r>
              <a:rPr lang="en-US" dirty="0"/>
              <a:t> the things that went </a:t>
            </a:r>
            <a:r>
              <a:rPr lang="en-US" b="1" dirty="0"/>
              <a:t>badly</a:t>
            </a:r>
            <a:r>
              <a:rPr lang="en-US" dirty="0"/>
              <a:t> in </a:t>
            </a:r>
            <a:r>
              <a:rPr lang="en-US" dirty="0" smtClean="0"/>
              <a:t>the </a:t>
            </a:r>
            <a:r>
              <a:rPr lang="fr-FR" dirty="0" smtClean="0"/>
              <a:t>future</a:t>
            </a:r>
            <a:r>
              <a:rPr lang="fr-FR"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804245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Videos – Software Phases</a:t>
            </a:r>
            <a:endParaRPr lang="en-US" dirty="0"/>
          </a:p>
        </p:txBody>
      </p:sp>
      <p:pic>
        <p:nvPicPr>
          <p:cNvPr id="5" name="16 - Software Phase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600200"/>
            <a:ext cx="8100475" cy="4553408"/>
          </a:xfrm>
        </p:spPr>
      </p:pic>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9900426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Videos – Software Process</a:t>
            </a:r>
            <a:endParaRPr lang="en-US" dirty="0"/>
          </a:p>
        </p:txBody>
      </p:sp>
      <p:pic>
        <p:nvPicPr>
          <p:cNvPr id="5" name="11 - Software Proces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549399"/>
            <a:ext cx="8049675" cy="4524853"/>
          </a:xfrm>
        </p:spPr>
      </p:pic>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9791040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r-FR" dirty="0"/>
          </a:p>
        </p:txBody>
      </p:sp>
      <p:sp>
        <p:nvSpPr>
          <p:cNvPr id="3" name="Content Placeholder 2"/>
          <p:cNvSpPr>
            <a:spLocks noGrp="1"/>
          </p:cNvSpPr>
          <p:nvPr>
            <p:ph idx="1"/>
          </p:nvPr>
        </p:nvSpPr>
        <p:spPr>
          <a:xfrm>
            <a:off x="2589212" y="2133600"/>
            <a:ext cx="8915400" cy="1318260"/>
          </a:xfrm>
        </p:spPr>
        <p:txBody>
          <a:bodyPr/>
          <a:lstStyle/>
          <a:p>
            <a:pPr algn="just"/>
            <a:r>
              <a:rPr lang="en-US" dirty="0"/>
              <a:t>In many ways, software engineering is </a:t>
            </a:r>
            <a:r>
              <a:rPr lang="en-US" b="1" dirty="0"/>
              <a:t>a lot like </a:t>
            </a:r>
            <a:r>
              <a:rPr lang="en-US" dirty="0"/>
              <a:t>other kinds of engineering. </a:t>
            </a:r>
            <a:endParaRPr lang="en-US" dirty="0" smtClean="0"/>
          </a:p>
          <a:p>
            <a:pPr algn="just"/>
            <a:r>
              <a:rPr lang="en-US" dirty="0" smtClean="0"/>
              <a:t>Whether you’re building </a:t>
            </a:r>
            <a:r>
              <a:rPr lang="en-US" dirty="0"/>
              <a:t>a bridge, an airplane</a:t>
            </a:r>
            <a:r>
              <a:rPr lang="en-US" dirty="0" smtClean="0"/>
              <a:t>, </a:t>
            </a:r>
            <a:r>
              <a:rPr lang="en-US" dirty="0"/>
              <a:t>or a new and improved version </a:t>
            </a:r>
            <a:r>
              <a:rPr lang="en-US" dirty="0" smtClean="0"/>
              <a:t>of Sudoku</a:t>
            </a:r>
            <a:r>
              <a:rPr lang="en-US" dirty="0"/>
              <a:t>, you need to accomplish certain </a:t>
            </a:r>
            <a:r>
              <a:rPr lang="en-US" b="1" dirty="0" smtClean="0"/>
              <a:t>tasks</a:t>
            </a:r>
            <a:r>
              <a:rPr lang="en-US" dirty="0"/>
              <a:t>.</a:t>
            </a:r>
            <a:endParaRPr lang="fr-FR" dirty="0"/>
          </a:p>
        </p:txBody>
      </p:sp>
      <p:pic>
        <p:nvPicPr>
          <p:cNvPr id="8" name="Picture 7"/>
          <p:cNvPicPr>
            <a:picLocks noChangeAspect="1"/>
          </p:cNvPicPr>
          <p:nvPr/>
        </p:nvPicPr>
        <p:blipFill>
          <a:blip r:embed="rId2"/>
          <a:stretch>
            <a:fillRect/>
          </a:stretch>
        </p:blipFill>
        <p:spPr>
          <a:xfrm>
            <a:off x="5828664" y="4291972"/>
            <a:ext cx="3030474" cy="1847850"/>
          </a:xfrm>
          <a:prstGeom prst="rect">
            <a:avLst/>
          </a:prstGeom>
        </p:spPr>
      </p:pic>
      <p:pic>
        <p:nvPicPr>
          <p:cNvPr id="9" name="Picture 8"/>
          <p:cNvPicPr>
            <a:picLocks noChangeAspect="1"/>
          </p:cNvPicPr>
          <p:nvPr/>
        </p:nvPicPr>
        <p:blipFill>
          <a:blip r:embed="rId3"/>
          <a:stretch>
            <a:fillRect/>
          </a:stretch>
        </p:blipFill>
        <p:spPr>
          <a:xfrm>
            <a:off x="2999422" y="4291972"/>
            <a:ext cx="2466975" cy="1847850"/>
          </a:xfrm>
          <a:prstGeom prst="rect">
            <a:avLst/>
          </a:prstGeom>
        </p:spPr>
      </p:pic>
      <p:pic>
        <p:nvPicPr>
          <p:cNvPr id="10" name="Picture 9"/>
          <p:cNvPicPr>
            <a:picLocks noChangeAspect="1"/>
          </p:cNvPicPr>
          <p:nvPr/>
        </p:nvPicPr>
        <p:blipFill>
          <a:blip r:embed="rId4"/>
          <a:stretch>
            <a:fillRect/>
          </a:stretch>
        </p:blipFill>
        <p:spPr>
          <a:xfrm>
            <a:off x="9361487" y="4291972"/>
            <a:ext cx="2143125" cy="1847850"/>
          </a:xfrm>
          <a:prstGeom prst="rect">
            <a:avLst/>
          </a:prstGeom>
        </p:spPr>
      </p:pic>
      <p:sp>
        <p:nvSpPr>
          <p:cNvPr id="11" name="Slide Number Placeholder 10"/>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243235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Videos – Tools  of the Trade</a:t>
            </a:r>
            <a:endParaRPr lang="en-US" dirty="0"/>
          </a:p>
        </p:txBody>
      </p:sp>
      <p:pic>
        <p:nvPicPr>
          <p:cNvPr id="5" name="17 - Tools of the Trad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2925" y="1536700"/>
            <a:ext cx="7986175" cy="4489158"/>
          </a:xfrm>
        </p:spPr>
      </p:pic>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9522177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or Tasks in Software Engineering</a:t>
            </a:r>
            <a:endParaRPr lang="fr-FR" dirty="0"/>
          </a:p>
        </p:txBody>
      </p:sp>
      <p:sp>
        <p:nvSpPr>
          <p:cNvPr id="3" name="Content Placeholder 2"/>
          <p:cNvSpPr>
            <a:spLocks noGrp="1"/>
          </p:cNvSpPr>
          <p:nvPr>
            <p:ph idx="1"/>
          </p:nvPr>
        </p:nvSpPr>
        <p:spPr>
          <a:xfrm>
            <a:off x="1928812" y="2095500"/>
            <a:ext cx="8915400" cy="3777622"/>
          </a:xfrm>
        </p:spPr>
        <p:txBody>
          <a:bodyPr/>
          <a:lstStyle/>
          <a:p>
            <a:r>
              <a:rPr lang="en-US" altLang="en-US" dirty="0"/>
              <a:t>Requirements Gathering</a:t>
            </a:r>
          </a:p>
          <a:p>
            <a:r>
              <a:rPr lang="en-US" altLang="en-US" dirty="0"/>
              <a:t>High-Level Design</a:t>
            </a:r>
          </a:p>
          <a:p>
            <a:r>
              <a:rPr lang="en-US" altLang="en-US" dirty="0"/>
              <a:t>Low-Level Design</a:t>
            </a:r>
          </a:p>
          <a:p>
            <a:r>
              <a:rPr lang="en-US" altLang="en-US" dirty="0"/>
              <a:t>Development</a:t>
            </a:r>
          </a:p>
          <a:p>
            <a:r>
              <a:rPr lang="en-US" altLang="en-US" dirty="0"/>
              <a:t>Testing</a:t>
            </a:r>
          </a:p>
          <a:p>
            <a:r>
              <a:rPr lang="en-US" altLang="en-US" dirty="0"/>
              <a:t>Deployment</a:t>
            </a:r>
          </a:p>
          <a:p>
            <a:r>
              <a:rPr lang="en-US" altLang="en-US" dirty="0"/>
              <a:t>Maintenance</a:t>
            </a:r>
          </a:p>
          <a:p>
            <a:r>
              <a:rPr lang="en-US" altLang="en-US" dirty="0" smtClean="0"/>
              <a:t>Wrap-Up</a:t>
            </a:r>
            <a:endParaRPr lang="en-US" altLang="en-US" dirty="0"/>
          </a:p>
        </p:txBody>
      </p:sp>
      <p:pic>
        <p:nvPicPr>
          <p:cNvPr id="4" name="Picture 3"/>
          <p:cNvPicPr>
            <a:picLocks noChangeAspect="1"/>
          </p:cNvPicPr>
          <p:nvPr/>
        </p:nvPicPr>
        <p:blipFill>
          <a:blip r:embed="rId2"/>
          <a:stretch>
            <a:fillRect/>
          </a:stretch>
        </p:blipFill>
        <p:spPr>
          <a:xfrm>
            <a:off x="4584700" y="2573144"/>
            <a:ext cx="7504112" cy="3129155"/>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314747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smtClean="0"/>
              <a:t>Requirements</a:t>
            </a:r>
            <a:r>
              <a:rPr lang="fr-FR" dirty="0" smtClean="0"/>
              <a:t> </a:t>
            </a:r>
            <a:r>
              <a:rPr lang="fr-FR" dirty="0" err="1" smtClean="0"/>
              <a:t>Gathering</a:t>
            </a:r>
            <a:endParaRPr lang="fr-FR" dirty="0"/>
          </a:p>
        </p:txBody>
      </p:sp>
      <p:sp>
        <p:nvSpPr>
          <p:cNvPr id="3" name="Content Placeholder 2"/>
          <p:cNvSpPr>
            <a:spLocks noGrp="1"/>
          </p:cNvSpPr>
          <p:nvPr>
            <p:ph idx="1"/>
          </p:nvPr>
        </p:nvSpPr>
        <p:spPr/>
        <p:txBody>
          <a:bodyPr/>
          <a:lstStyle/>
          <a:p>
            <a:pPr algn="just"/>
            <a:r>
              <a:rPr lang="en-US" dirty="0"/>
              <a:t>One of the </a:t>
            </a:r>
            <a:r>
              <a:rPr lang="en-US" dirty="0" smtClean="0"/>
              <a:t>first </a:t>
            </a:r>
            <a:r>
              <a:rPr lang="en-US" dirty="0"/>
              <a:t>steps in a software project is </a:t>
            </a:r>
            <a:r>
              <a:rPr lang="en-US" b="1" dirty="0" smtClean="0"/>
              <a:t>figuring </a:t>
            </a:r>
            <a:r>
              <a:rPr lang="en-US" b="1" dirty="0"/>
              <a:t>out the requirements</a:t>
            </a:r>
            <a:r>
              <a:rPr lang="en-US" dirty="0"/>
              <a:t>. </a:t>
            </a:r>
            <a:endParaRPr lang="en-US" dirty="0" smtClean="0"/>
          </a:p>
          <a:p>
            <a:pPr algn="just"/>
            <a:r>
              <a:rPr lang="en-US" dirty="0" smtClean="0"/>
              <a:t>You </a:t>
            </a:r>
            <a:r>
              <a:rPr lang="en-US" dirty="0"/>
              <a:t>need to </a:t>
            </a:r>
            <a:r>
              <a:rPr lang="en-US" dirty="0" smtClean="0"/>
              <a:t>find out:</a:t>
            </a:r>
            <a:endParaRPr lang="en-US" dirty="0"/>
          </a:p>
          <a:p>
            <a:pPr lvl="1" algn="just"/>
            <a:r>
              <a:rPr lang="en-US" dirty="0"/>
              <a:t>what the customers </a:t>
            </a:r>
            <a:r>
              <a:rPr lang="en-US" b="1" dirty="0"/>
              <a:t>want</a:t>
            </a:r>
            <a:r>
              <a:rPr lang="en-US" dirty="0"/>
              <a:t> and what the </a:t>
            </a:r>
            <a:r>
              <a:rPr lang="en-US" b="1" dirty="0"/>
              <a:t>customers need</a:t>
            </a:r>
            <a:r>
              <a:rPr lang="en-US" dirty="0"/>
              <a:t>. </a:t>
            </a:r>
            <a:endParaRPr lang="en-US" dirty="0" smtClean="0"/>
          </a:p>
          <a:p>
            <a:pPr algn="just"/>
            <a:r>
              <a:rPr lang="en-US" dirty="0" smtClean="0"/>
              <a:t>Depending </a:t>
            </a:r>
            <a:r>
              <a:rPr lang="en-US" dirty="0"/>
              <a:t>on how well </a:t>
            </a:r>
            <a:r>
              <a:rPr lang="en-US" dirty="0" smtClean="0"/>
              <a:t>defined </a:t>
            </a:r>
            <a:r>
              <a:rPr lang="en-US" dirty="0"/>
              <a:t>the </a:t>
            </a:r>
            <a:r>
              <a:rPr lang="en-US" dirty="0" smtClean="0"/>
              <a:t>user’s needs </a:t>
            </a:r>
            <a:r>
              <a:rPr lang="en-US" dirty="0"/>
              <a:t>are, this can be time‐consuming.</a:t>
            </a:r>
            <a:endParaRPr lang="fr-FR" dirty="0"/>
          </a:p>
        </p:txBody>
      </p:sp>
      <p:pic>
        <p:nvPicPr>
          <p:cNvPr id="4" name="Picture 3"/>
          <p:cNvPicPr>
            <a:picLocks noChangeAspect="1"/>
          </p:cNvPicPr>
          <p:nvPr/>
        </p:nvPicPr>
        <p:blipFill>
          <a:blip r:embed="rId2"/>
          <a:stretch>
            <a:fillRect/>
          </a:stretch>
        </p:blipFill>
        <p:spPr>
          <a:xfrm>
            <a:off x="5196840" y="3911917"/>
            <a:ext cx="4381500" cy="2486025"/>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288802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Requirements</a:t>
            </a:r>
            <a:r>
              <a:rPr lang="fr-FR" dirty="0"/>
              <a:t> </a:t>
            </a:r>
            <a:r>
              <a:rPr lang="fr-FR" dirty="0" err="1" smtClean="0"/>
              <a:t>Gathering</a:t>
            </a:r>
            <a:r>
              <a:rPr lang="fr-FR" dirty="0" smtClean="0"/>
              <a:t> : Who’s the Customer?</a:t>
            </a:r>
            <a:endParaRPr lang="fr-FR" dirty="0"/>
          </a:p>
        </p:txBody>
      </p:sp>
      <p:sp>
        <p:nvSpPr>
          <p:cNvPr id="3" name="Content Placeholder 2"/>
          <p:cNvSpPr>
            <a:spLocks noGrp="1"/>
          </p:cNvSpPr>
          <p:nvPr>
            <p:ph idx="1"/>
          </p:nvPr>
        </p:nvSpPr>
        <p:spPr/>
        <p:txBody>
          <a:bodyPr>
            <a:normAutofit fontScale="92500"/>
          </a:bodyPr>
          <a:lstStyle/>
          <a:p>
            <a:pPr algn="just"/>
            <a:r>
              <a:rPr lang="en-US" dirty="0" smtClean="0"/>
              <a:t>If </a:t>
            </a:r>
            <a:r>
              <a:rPr lang="en-US" dirty="0"/>
              <a:t>you’re writing software </a:t>
            </a:r>
            <a:r>
              <a:rPr lang="en-US" dirty="0" smtClean="0"/>
              <a:t>for </a:t>
            </a:r>
            <a:r>
              <a:rPr lang="en-US" b="1" dirty="0" smtClean="0"/>
              <a:t>another </a:t>
            </a:r>
            <a:r>
              <a:rPr lang="en-US" b="1" dirty="0"/>
              <a:t>part of your own company</a:t>
            </a:r>
            <a:r>
              <a:rPr lang="en-US" dirty="0"/>
              <a:t>, it may be </a:t>
            </a:r>
            <a:r>
              <a:rPr lang="en-US" dirty="0" smtClean="0"/>
              <a:t>clear </a:t>
            </a:r>
            <a:r>
              <a:rPr lang="en-US" dirty="0"/>
              <a:t>who the customers are. </a:t>
            </a:r>
            <a:endParaRPr lang="en-US" dirty="0" smtClean="0"/>
          </a:p>
          <a:p>
            <a:pPr lvl="1" algn="just"/>
            <a:r>
              <a:rPr lang="en-US" dirty="0" smtClean="0"/>
              <a:t>In that </a:t>
            </a:r>
            <a:r>
              <a:rPr lang="en-US" dirty="0"/>
              <a:t>case, you can sit down with them and talk about what the software should do</a:t>
            </a:r>
            <a:r>
              <a:rPr lang="en-US" dirty="0" smtClean="0"/>
              <a:t>.</a:t>
            </a:r>
          </a:p>
          <a:p>
            <a:pPr algn="just"/>
            <a:r>
              <a:rPr lang="en-US" dirty="0"/>
              <a:t>In other cases, you may have only a </a:t>
            </a:r>
            <a:r>
              <a:rPr lang="en-US" b="1" dirty="0"/>
              <a:t>vague notion of who will use the </a:t>
            </a:r>
            <a:r>
              <a:rPr lang="en-US" b="1" dirty="0" smtClean="0"/>
              <a:t>finished software</a:t>
            </a:r>
            <a:r>
              <a:rPr lang="en-US" dirty="0"/>
              <a:t>. </a:t>
            </a:r>
            <a:endParaRPr lang="en-US" dirty="0" smtClean="0"/>
          </a:p>
          <a:p>
            <a:pPr lvl="1" algn="just"/>
            <a:r>
              <a:rPr lang="en-US" dirty="0" smtClean="0"/>
              <a:t>For </a:t>
            </a:r>
            <a:r>
              <a:rPr lang="en-US" dirty="0"/>
              <a:t>example, if you’re creating a new online card </a:t>
            </a:r>
            <a:r>
              <a:rPr lang="en-US" b="1" dirty="0"/>
              <a:t>game</a:t>
            </a:r>
            <a:r>
              <a:rPr lang="en-US" dirty="0"/>
              <a:t>, it may be hard </a:t>
            </a:r>
            <a:r>
              <a:rPr lang="en-US" dirty="0" smtClean="0"/>
              <a:t>to identify </a:t>
            </a:r>
            <a:r>
              <a:rPr lang="en-US" dirty="0"/>
              <a:t>the customers until after you start marketing the game.</a:t>
            </a:r>
            <a:endParaRPr lang="en-US" dirty="0" smtClean="0"/>
          </a:p>
          <a:p>
            <a:pPr algn="just"/>
            <a:r>
              <a:rPr lang="en-US" dirty="0"/>
              <a:t>Sometimes, </a:t>
            </a:r>
            <a:r>
              <a:rPr lang="en-US" b="1" dirty="0"/>
              <a:t>you</a:t>
            </a:r>
            <a:r>
              <a:rPr lang="en-US" dirty="0"/>
              <a:t> may even be the customer. I write software for myself all the </a:t>
            </a:r>
            <a:r>
              <a:rPr lang="en-US" dirty="0" smtClean="0"/>
              <a:t>time.</a:t>
            </a:r>
          </a:p>
          <a:p>
            <a:pPr algn="just"/>
            <a:r>
              <a:rPr lang="en-US" b="1" dirty="0">
                <a:solidFill>
                  <a:srgbClr val="FF0000"/>
                </a:solidFill>
              </a:rPr>
              <a:t>In any project, you should try to identify your customers and interact with them </a:t>
            </a:r>
            <a:r>
              <a:rPr lang="en-US" b="1" dirty="0" smtClean="0">
                <a:solidFill>
                  <a:srgbClr val="FF0000"/>
                </a:solidFill>
              </a:rPr>
              <a:t>as much </a:t>
            </a:r>
            <a:r>
              <a:rPr lang="en-US" b="1" dirty="0">
                <a:solidFill>
                  <a:srgbClr val="FF0000"/>
                </a:solidFill>
              </a:rPr>
              <a:t>as possible so that you can design the most useful application possible.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222169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err="1"/>
              <a:t>Requirements</a:t>
            </a:r>
            <a:r>
              <a:rPr lang="fr-FR" dirty="0"/>
              <a:t> </a:t>
            </a:r>
            <a:r>
              <a:rPr lang="fr-FR" dirty="0" err="1"/>
              <a:t>Gathering</a:t>
            </a:r>
            <a:endParaRPr lang="fr-FR" dirty="0"/>
          </a:p>
        </p:txBody>
      </p:sp>
      <p:sp>
        <p:nvSpPr>
          <p:cNvPr id="3" name="Content Placeholder 2"/>
          <p:cNvSpPr>
            <a:spLocks noGrp="1"/>
          </p:cNvSpPr>
          <p:nvPr>
            <p:ph idx="1"/>
          </p:nvPr>
        </p:nvSpPr>
        <p:spPr/>
        <p:txBody>
          <a:bodyPr/>
          <a:lstStyle/>
          <a:p>
            <a:r>
              <a:rPr lang="en-US" dirty="0"/>
              <a:t>After you determine the customers’ </a:t>
            </a:r>
            <a:r>
              <a:rPr lang="en-US" b="1" dirty="0"/>
              <a:t>wants</a:t>
            </a:r>
            <a:r>
              <a:rPr lang="en-US" dirty="0"/>
              <a:t> and </a:t>
            </a:r>
            <a:r>
              <a:rPr lang="en-US" b="1" dirty="0"/>
              <a:t>needs</a:t>
            </a:r>
            <a:r>
              <a:rPr lang="en-US" dirty="0"/>
              <a:t> (</a:t>
            </a:r>
            <a:r>
              <a:rPr lang="en-US" dirty="0">
                <a:solidFill>
                  <a:srgbClr val="FF0000"/>
                </a:solidFill>
              </a:rPr>
              <a:t>which are not always the same</a:t>
            </a:r>
            <a:r>
              <a:rPr lang="en-US" dirty="0"/>
              <a:t>), you can </a:t>
            </a:r>
            <a:r>
              <a:rPr lang="en-US" dirty="0" smtClean="0"/>
              <a:t>turn them </a:t>
            </a:r>
            <a:r>
              <a:rPr lang="en-US" dirty="0"/>
              <a:t>into </a:t>
            </a:r>
            <a:r>
              <a:rPr lang="en-US" b="1" dirty="0"/>
              <a:t>requirements documents</a:t>
            </a:r>
            <a:r>
              <a:rPr lang="en-US" dirty="0"/>
              <a:t>. </a:t>
            </a:r>
            <a:endParaRPr lang="en-US" dirty="0" smtClean="0"/>
          </a:p>
          <a:p>
            <a:pPr lvl="1"/>
            <a:r>
              <a:rPr lang="en-US" dirty="0" smtClean="0"/>
              <a:t>tell </a:t>
            </a:r>
            <a:r>
              <a:rPr lang="en-US" dirty="0"/>
              <a:t>the customers what they will be getting</a:t>
            </a:r>
            <a:r>
              <a:rPr lang="en-US" dirty="0" smtClean="0"/>
              <a:t>,</a:t>
            </a:r>
          </a:p>
          <a:p>
            <a:pPr lvl="1"/>
            <a:r>
              <a:rPr lang="en-US" dirty="0" smtClean="0"/>
              <a:t>tell </a:t>
            </a:r>
            <a:r>
              <a:rPr lang="en-US" dirty="0"/>
              <a:t>the project members what they will be building</a:t>
            </a:r>
            <a:r>
              <a:rPr lang="en-US" dirty="0" smtClean="0"/>
              <a:t>.</a:t>
            </a:r>
            <a:endParaRPr lang="en-US" dirty="0"/>
          </a:p>
          <a:p>
            <a:r>
              <a:rPr lang="en-US" dirty="0"/>
              <a:t>Throughout the project, both customers and team members can refer to the requirements to </a:t>
            </a:r>
            <a:r>
              <a:rPr lang="en-US" dirty="0" smtClean="0"/>
              <a:t>see if </a:t>
            </a:r>
            <a:r>
              <a:rPr lang="en-US" dirty="0"/>
              <a:t>the project is heading in the right direction.</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970727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Change </a:t>
            </a:r>
            <a:r>
              <a:rPr lang="fr-FR" dirty="0" err="1" smtClean="0"/>
              <a:t>Happens</a:t>
            </a:r>
            <a:r>
              <a:rPr lang="fr-FR" dirty="0" smtClean="0"/>
              <a:t> !!</a:t>
            </a:r>
            <a:endParaRPr lang="fr-FR" dirty="0"/>
          </a:p>
        </p:txBody>
      </p:sp>
      <p:sp>
        <p:nvSpPr>
          <p:cNvPr id="3" name="Content Placeholder 2"/>
          <p:cNvSpPr>
            <a:spLocks noGrp="1"/>
          </p:cNvSpPr>
          <p:nvPr>
            <p:ph idx="1"/>
          </p:nvPr>
        </p:nvSpPr>
        <p:spPr/>
        <p:txBody>
          <a:bodyPr/>
          <a:lstStyle/>
          <a:p>
            <a:pPr algn="just"/>
            <a:r>
              <a:rPr lang="en-US" dirty="0"/>
              <a:t>S</a:t>
            </a:r>
            <a:r>
              <a:rPr lang="en-US" dirty="0" smtClean="0"/>
              <a:t>oftware </a:t>
            </a:r>
            <a:r>
              <a:rPr lang="en-US" dirty="0"/>
              <a:t>doesn’t exist in any physical </a:t>
            </a:r>
            <a:r>
              <a:rPr lang="en-US" dirty="0" smtClean="0"/>
              <a:t>way.</a:t>
            </a:r>
          </a:p>
          <a:p>
            <a:pPr algn="just"/>
            <a:r>
              <a:rPr lang="en-US" dirty="0"/>
              <a:t>Because software is so </a:t>
            </a:r>
            <a:r>
              <a:rPr lang="en-US" b="1" dirty="0" smtClean="0"/>
              <a:t>flexible</a:t>
            </a:r>
            <a:r>
              <a:rPr lang="en-US" dirty="0" smtClean="0"/>
              <a:t>, </a:t>
            </a:r>
            <a:r>
              <a:rPr lang="en-US" dirty="0"/>
              <a:t>users </a:t>
            </a:r>
            <a:r>
              <a:rPr lang="en-US" dirty="0" smtClean="0"/>
              <a:t>frequently ask </a:t>
            </a:r>
            <a:r>
              <a:rPr lang="en-US" dirty="0"/>
              <a:t>for </a:t>
            </a:r>
            <a:r>
              <a:rPr lang="en-US" b="1" dirty="0"/>
              <a:t>new features </a:t>
            </a:r>
            <a:r>
              <a:rPr lang="en-US" dirty="0"/>
              <a:t>up to the day before the release party</a:t>
            </a:r>
            <a:r>
              <a:rPr lang="en-US" dirty="0" smtClean="0"/>
              <a:t>.</a:t>
            </a:r>
          </a:p>
          <a:p>
            <a:pPr lvl="1" algn="just"/>
            <a:r>
              <a:rPr lang="fr-FR" dirty="0" err="1"/>
              <a:t>switching</a:t>
            </a:r>
            <a:r>
              <a:rPr lang="fr-FR" dirty="0"/>
              <a:t> </a:t>
            </a:r>
            <a:r>
              <a:rPr lang="fr-FR" dirty="0" err="1" smtClean="0"/>
              <a:t>database</a:t>
            </a:r>
            <a:r>
              <a:rPr lang="fr-FR" dirty="0" smtClean="0"/>
              <a:t> </a:t>
            </a:r>
            <a:r>
              <a:rPr lang="en-US" dirty="0" smtClean="0"/>
              <a:t>platforms </a:t>
            </a:r>
            <a:r>
              <a:rPr lang="en-US" dirty="0"/>
              <a:t>or even hardware </a:t>
            </a:r>
            <a:r>
              <a:rPr lang="en-US" dirty="0" smtClean="0"/>
              <a:t>platforms</a:t>
            </a:r>
          </a:p>
          <a:p>
            <a:pPr algn="just"/>
            <a:r>
              <a:rPr lang="en-US" dirty="0"/>
              <a:t>“</a:t>
            </a:r>
            <a:r>
              <a:rPr lang="en-US" b="1" dirty="0"/>
              <a:t>The program is just 0s and 1s</a:t>
            </a:r>
            <a:r>
              <a:rPr lang="en-US" dirty="0"/>
              <a:t>,” they reason.</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4200494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High‐</a:t>
            </a:r>
            <a:r>
              <a:rPr lang="fr-FR" dirty="0" err="1"/>
              <a:t>L</a:t>
            </a:r>
            <a:r>
              <a:rPr lang="fr-FR" dirty="0" err="1" smtClean="0"/>
              <a:t>evel</a:t>
            </a:r>
            <a:r>
              <a:rPr lang="fr-FR" dirty="0" smtClean="0"/>
              <a:t> Design</a:t>
            </a:r>
            <a:endParaRPr lang="fr-FR" dirty="0"/>
          </a:p>
        </p:txBody>
      </p:sp>
      <p:sp>
        <p:nvSpPr>
          <p:cNvPr id="3" name="Content Placeholder 2"/>
          <p:cNvSpPr>
            <a:spLocks noGrp="1"/>
          </p:cNvSpPr>
          <p:nvPr>
            <p:ph idx="1"/>
          </p:nvPr>
        </p:nvSpPr>
        <p:spPr/>
        <p:txBody>
          <a:bodyPr/>
          <a:lstStyle/>
          <a:p>
            <a:pPr algn="just"/>
            <a:r>
              <a:rPr lang="fr-FR" dirty="0" smtClean="0"/>
              <a:t>The </a:t>
            </a:r>
            <a:r>
              <a:rPr lang="en-US" dirty="0" smtClean="0"/>
              <a:t>high‐level </a:t>
            </a:r>
            <a:r>
              <a:rPr lang="en-US" dirty="0"/>
              <a:t>design includes such things as decisions about </a:t>
            </a:r>
            <a:endParaRPr lang="en-US" dirty="0" smtClean="0"/>
          </a:p>
          <a:p>
            <a:pPr lvl="1" algn="just"/>
            <a:r>
              <a:rPr lang="en-US" dirty="0" smtClean="0"/>
              <a:t>what </a:t>
            </a:r>
            <a:r>
              <a:rPr lang="en-US" b="1" dirty="0"/>
              <a:t>platform</a:t>
            </a:r>
            <a:r>
              <a:rPr lang="en-US" dirty="0"/>
              <a:t> to use (such as desktop</a:t>
            </a:r>
            <a:r>
              <a:rPr lang="en-US" dirty="0" smtClean="0"/>
              <a:t>, laptop</a:t>
            </a:r>
            <a:r>
              <a:rPr lang="en-US" dirty="0"/>
              <a:t>, tablet, or phone), </a:t>
            </a:r>
            <a:endParaRPr lang="en-US" dirty="0" smtClean="0"/>
          </a:p>
          <a:p>
            <a:pPr lvl="1" algn="just"/>
            <a:r>
              <a:rPr lang="en-US" dirty="0" smtClean="0"/>
              <a:t>what </a:t>
            </a:r>
            <a:r>
              <a:rPr lang="en-US" b="1" dirty="0"/>
              <a:t>data design </a:t>
            </a:r>
            <a:r>
              <a:rPr lang="en-US" dirty="0"/>
              <a:t>to use (such as direct access, 2‐tier, or 3‐tier), </a:t>
            </a:r>
            <a:endParaRPr lang="en-US" dirty="0" smtClean="0"/>
          </a:p>
          <a:p>
            <a:pPr lvl="1" algn="just"/>
            <a:r>
              <a:rPr lang="en-US" dirty="0"/>
              <a:t>a</a:t>
            </a:r>
            <a:r>
              <a:rPr lang="en-US" dirty="0" smtClean="0"/>
              <a:t>nd </a:t>
            </a:r>
            <a:r>
              <a:rPr lang="en-US" b="1" dirty="0" smtClean="0"/>
              <a:t>interfaces</a:t>
            </a:r>
            <a:r>
              <a:rPr lang="en-US" dirty="0" smtClean="0"/>
              <a:t> </a:t>
            </a:r>
            <a:r>
              <a:rPr lang="en-US" dirty="0"/>
              <a:t>with other systems (such as external purchasing systems</a:t>
            </a:r>
            <a:r>
              <a:rPr lang="en-US" dirty="0" smtClean="0"/>
              <a:t>).</a:t>
            </a:r>
          </a:p>
          <a:p>
            <a:pPr lvl="1" algn="just"/>
            <a:endParaRPr lang="en-US" dirty="0"/>
          </a:p>
          <a:p>
            <a:pPr algn="just"/>
            <a:r>
              <a:rPr lang="en-US" dirty="0"/>
              <a:t>The high‐level design should also include information about </a:t>
            </a:r>
            <a:r>
              <a:rPr lang="en-US" b="1" dirty="0"/>
              <a:t>the project architecture</a:t>
            </a:r>
            <a:r>
              <a:rPr lang="en-US" dirty="0"/>
              <a:t> at a </a:t>
            </a:r>
            <a:r>
              <a:rPr lang="en-US" dirty="0" smtClean="0"/>
              <a:t>relatively </a:t>
            </a:r>
            <a:r>
              <a:rPr lang="fr-FR" dirty="0" smtClean="0"/>
              <a:t>high </a:t>
            </a:r>
            <a:r>
              <a:rPr lang="fr-FR" dirty="0" err="1"/>
              <a:t>level</a:t>
            </a:r>
            <a:r>
              <a:rPr lang="fr-FR" dirty="0"/>
              <a:t>.</a:t>
            </a:r>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043241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fr-FR" dirty="0"/>
          </a:p>
        </p:txBody>
      </p:sp>
      <p:sp>
        <p:nvSpPr>
          <p:cNvPr id="3" name="Content Placeholder 2"/>
          <p:cNvSpPr>
            <a:spLocks noGrp="1"/>
          </p:cNvSpPr>
          <p:nvPr>
            <p:ph idx="1"/>
          </p:nvPr>
        </p:nvSpPr>
        <p:spPr/>
        <p:txBody>
          <a:bodyPr>
            <a:normAutofit/>
          </a:bodyPr>
          <a:lstStyle/>
          <a:p>
            <a:r>
              <a:rPr lang="en-US" dirty="0"/>
              <a:t>suppose you’re building a system to manage the results of</a:t>
            </a:r>
            <a:r>
              <a:rPr lang="en-US" b="1" dirty="0"/>
              <a:t> ostrich races</a:t>
            </a:r>
            <a:r>
              <a:rPr lang="en-US" dirty="0"/>
              <a:t>. You </a:t>
            </a:r>
            <a:r>
              <a:rPr lang="en-US" dirty="0" smtClean="0"/>
              <a:t>might decide </a:t>
            </a:r>
            <a:r>
              <a:rPr lang="en-US" dirty="0"/>
              <a:t>the project needs the following major pieces:</a:t>
            </a:r>
          </a:p>
          <a:p>
            <a:pPr lvl="1"/>
            <a:r>
              <a:rPr lang="en-US" b="1" dirty="0" smtClean="0"/>
              <a:t>Database</a:t>
            </a:r>
            <a:r>
              <a:rPr lang="en-US" dirty="0" smtClean="0"/>
              <a:t> </a:t>
            </a:r>
            <a:r>
              <a:rPr lang="en-US" dirty="0"/>
              <a:t>(to hold the data)</a:t>
            </a:r>
          </a:p>
          <a:p>
            <a:pPr lvl="1"/>
            <a:r>
              <a:rPr lang="en-US" b="1" dirty="0" smtClean="0"/>
              <a:t>Classes</a:t>
            </a:r>
            <a:r>
              <a:rPr lang="en-US" dirty="0" smtClean="0"/>
              <a:t> </a:t>
            </a:r>
            <a:r>
              <a:rPr lang="en-US" dirty="0"/>
              <a:t>(for example, Race, Ostrich, and Jockey classes)</a:t>
            </a:r>
          </a:p>
          <a:p>
            <a:pPr lvl="1"/>
            <a:r>
              <a:rPr lang="en-US" b="1" dirty="0" smtClean="0"/>
              <a:t>User </a:t>
            </a:r>
            <a:r>
              <a:rPr lang="en-US" b="1" dirty="0"/>
              <a:t>interfaces </a:t>
            </a:r>
            <a:r>
              <a:rPr lang="en-US" dirty="0"/>
              <a:t>(to enter Ostrich and Jockey data, enter race results, produce result reports</a:t>
            </a:r>
            <a:r>
              <a:rPr lang="en-US" dirty="0" smtClean="0"/>
              <a:t>, </a:t>
            </a:r>
            <a:r>
              <a:rPr lang="fr-FR" dirty="0" smtClean="0"/>
              <a:t>and </a:t>
            </a:r>
            <a:r>
              <a:rPr lang="fr-FR" dirty="0" err="1"/>
              <a:t>create</a:t>
            </a:r>
            <a:r>
              <a:rPr lang="fr-FR" dirty="0"/>
              <a:t> new races)</a:t>
            </a:r>
          </a:p>
          <a:p>
            <a:pPr lvl="1"/>
            <a:r>
              <a:rPr lang="en-US" b="1" dirty="0" smtClean="0"/>
              <a:t>External </a:t>
            </a:r>
            <a:r>
              <a:rPr lang="en-US" b="1" dirty="0"/>
              <a:t>interfaces </a:t>
            </a:r>
            <a:r>
              <a:rPr lang="en-US" dirty="0"/>
              <a:t>(to send information and spam to participants and fans via e‐mail, </a:t>
            </a:r>
            <a:r>
              <a:rPr lang="en-US" dirty="0" smtClean="0"/>
              <a:t>text message</a:t>
            </a:r>
            <a:r>
              <a:rPr lang="en-US" dirty="0"/>
              <a:t>, voice mail, and anything else we can think of</a:t>
            </a:r>
            <a:r>
              <a:rPr lang="en-US" dirty="0" smtClean="0"/>
              <a:t>)</a:t>
            </a:r>
          </a:p>
          <a:p>
            <a:pPr lvl="1"/>
            <a:endParaRPr lang="en-US" dirty="0"/>
          </a:p>
          <a:p>
            <a:r>
              <a:rPr lang="en-US" dirty="0"/>
              <a:t>You </a:t>
            </a:r>
            <a:r>
              <a:rPr lang="en-US" dirty="0" smtClean="0"/>
              <a:t>should </a:t>
            </a:r>
            <a:r>
              <a:rPr lang="en-US" dirty="0"/>
              <a:t>make sure that the high‐level design </a:t>
            </a:r>
            <a:r>
              <a:rPr lang="en-US" b="1" dirty="0">
                <a:solidFill>
                  <a:srgbClr val="FF0000"/>
                </a:solidFill>
              </a:rPr>
              <a:t>covers every aspect</a:t>
            </a:r>
            <a:r>
              <a:rPr lang="en-US" dirty="0"/>
              <a:t> of the requirements.</a:t>
            </a:r>
            <a:endParaRPr lang="fr-FR"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77079596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787C74317B14496ECFEA403E26A9A" ma:contentTypeVersion="12" ma:contentTypeDescription="Create a new document." ma:contentTypeScope="" ma:versionID="6cb9941f68aae840975b230fcc5719bc">
  <xsd:schema xmlns:xsd="http://www.w3.org/2001/XMLSchema" xmlns:xs="http://www.w3.org/2001/XMLSchema" xmlns:p="http://schemas.microsoft.com/office/2006/metadata/properties" xmlns:ns2="dd83ecbc-10d4-4dfc-98f7-734e7a545735" xmlns:ns3="47ca4041-6a0b-432d-8a98-b190593569e2" targetNamespace="http://schemas.microsoft.com/office/2006/metadata/properties" ma:root="true" ma:fieldsID="83990e489c531cd885f03ec6137143dc" ns2:_="" ns3:_="">
    <xsd:import namespace="dd83ecbc-10d4-4dfc-98f7-734e7a545735"/>
    <xsd:import namespace="47ca4041-6a0b-432d-8a98-b190593569e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83ecbc-10d4-4dfc-98f7-734e7a5457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7ca4041-6a0b-432d-8a98-b190593569e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4DC5E-8D75-4913-9125-C53DA6F1FED6}"/>
</file>

<file path=customXml/itemProps2.xml><?xml version="1.0" encoding="utf-8"?>
<ds:datastoreItem xmlns:ds="http://schemas.openxmlformats.org/officeDocument/2006/customXml" ds:itemID="{281A11CA-A361-4506-8DC9-74243CB5C03B}"/>
</file>

<file path=customXml/itemProps3.xml><?xml version="1.0" encoding="utf-8"?>
<ds:datastoreItem xmlns:ds="http://schemas.openxmlformats.org/officeDocument/2006/customXml" ds:itemID="{75F3E035-80CC-4B18-892B-3A818D1AE927}"/>
</file>

<file path=docProps/app.xml><?xml version="1.0" encoding="utf-8"?>
<Properties xmlns="http://schemas.openxmlformats.org/officeDocument/2006/extended-properties" xmlns:vt="http://schemas.openxmlformats.org/officeDocument/2006/docPropsVTypes">
  <Template>Wisp</Template>
  <TotalTime>256</TotalTime>
  <Words>1588</Words>
  <Application>Microsoft Office PowerPoint</Application>
  <PresentationFormat>Widescreen</PresentationFormat>
  <Paragraphs>136</Paragraphs>
  <Slides>20</Slides>
  <Notes>4</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Century Gothic</vt:lpstr>
      <vt:lpstr>SabonLTStd-Italic</vt:lpstr>
      <vt:lpstr>SabonLTStd-Roman</vt:lpstr>
      <vt:lpstr>Wingdings 3</vt:lpstr>
      <vt:lpstr>Wisp</vt:lpstr>
      <vt:lpstr>Software Engineering Software Engineering from 20, 000 Feet</vt:lpstr>
      <vt:lpstr>Introduction</vt:lpstr>
      <vt:lpstr>Steps or Tasks in Software Engineering</vt:lpstr>
      <vt:lpstr>Requirements Gathering</vt:lpstr>
      <vt:lpstr>Requirements Gathering : Who’s the Customer?</vt:lpstr>
      <vt:lpstr>Requirements Gathering</vt:lpstr>
      <vt:lpstr>Change Happens !!</vt:lpstr>
      <vt:lpstr>High‐Level Design</vt:lpstr>
      <vt:lpstr>Example</vt:lpstr>
      <vt:lpstr>Low‐Level Design</vt:lpstr>
      <vt:lpstr>Development</vt:lpstr>
      <vt:lpstr>Testing</vt:lpstr>
      <vt:lpstr>Testing</vt:lpstr>
      <vt:lpstr>Example: Counting Bugs</vt:lpstr>
      <vt:lpstr>Deployment</vt:lpstr>
      <vt:lpstr>Maintenance</vt:lpstr>
      <vt:lpstr>Wrap‐up</vt:lpstr>
      <vt:lpstr>Videos – Software Phases</vt:lpstr>
      <vt:lpstr>Videos – Software Process</vt:lpstr>
      <vt:lpstr>Videos – Tools  of the Trade</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Enginnering Chapter I</dc:title>
  <dc:creator>Dr Kamal Beydoun</dc:creator>
  <cp:lastModifiedBy>Kamal Beydoun</cp:lastModifiedBy>
  <cp:revision>37</cp:revision>
  <dcterms:created xsi:type="dcterms:W3CDTF">2019-10-01T04:59:08Z</dcterms:created>
  <dcterms:modified xsi:type="dcterms:W3CDTF">2021-12-07T12:11:09Z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0x010100336787C74317B14496ECFEA403E26A9A</vt:lpwstr>
  </property>
</Properties>
</file>